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14"/>
  </p:notesMasterIdLst>
  <p:sldIdLst>
    <p:sldId id="256" r:id="rId6"/>
    <p:sldId id="258" r:id="rId7"/>
    <p:sldId id="272" r:id="rId8"/>
    <p:sldId id="2914" r:id="rId9"/>
    <p:sldId id="270" r:id="rId10"/>
    <p:sldId id="2926" r:id="rId11"/>
    <p:sldId id="2927" r:id="rId12"/>
    <p:sldId id="292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4E0BFC1-71C1-B208-CB36-39C0E6DB665C}" name="Chua Qing Hui (SAM)" initials="CQ" userId="S::chua.qing.hui@singaporeartmuseum.sg::8cad72c9-d39a-469e-87b9-419dd1d73d5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5948FE"/>
    <a:srgbClr val="4DE5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0C1246-3055-470B-BEC1-AF5417659EE6}" v="87" dt="2025-05-30T07:52:21.3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08" autoAdjust="0"/>
    <p:restoredTop sz="94660"/>
  </p:normalViewPr>
  <p:slideViewPr>
    <p:cSldViewPr snapToGrid="0">
      <p:cViewPr varScale="1">
        <p:scale>
          <a:sx n="70" d="100"/>
          <a:sy n="70" d="100"/>
        </p:scale>
        <p:origin x="304"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D7CFD1-8A07-4550-8853-707A21914B44}" type="datetimeFigureOut">
              <a:rPr lang="en-SG" smtClean="0"/>
              <a:t>6/6/2025</a:t>
            </a:fld>
            <a:endParaRPr lang="en-S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585E3E-AC39-4F3B-865E-55ACC1644DFA}" type="slidenum">
              <a:rPr lang="en-SG" smtClean="0"/>
              <a:t>‹#›</a:t>
            </a:fld>
            <a:endParaRPr lang="en-SG"/>
          </a:p>
        </p:txBody>
      </p:sp>
    </p:spTree>
    <p:extLst>
      <p:ext uri="{BB962C8B-B14F-4D97-AF65-F5344CB8AC3E}">
        <p14:creationId xmlns:p14="http://schemas.microsoft.com/office/powerpoint/2010/main" val="2507711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BA585E3E-AC39-4F3B-865E-55ACC1644DFA}" type="slidenum">
              <a:rPr lang="en-SG" smtClean="0"/>
              <a:t>4</a:t>
            </a:fld>
            <a:endParaRPr lang="en-SG"/>
          </a:p>
        </p:txBody>
      </p:sp>
    </p:spTree>
    <p:extLst>
      <p:ext uri="{BB962C8B-B14F-4D97-AF65-F5344CB8AC3E}">
        <p14:creationId xmlns:p14="http://schemas.microsoft.com/office/powerpoint/2010/main" val="2702828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018B1-911C-6D0A-38A9-978CDE375E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8C15E88C-F11D-2D71-841B-D0FE9516A0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9ACDF95F-9A36-0056-9F85-4C95FD0707AB}"/>
              </a:ext>
            </a:extLst>
          </p:cNvPr>
          <p:cNvSpPr>
            <a:spLocks noGrp="1"/>
          </p:cNvSpPr>
          <p:nvPr>
            <p:ph type="dt" sz="half" idx="10"/>
          </p:nvPr>
        </p:nvSpPr>
        <p:spPr/>
        <p:txBody>
          <a:bodyPr/>
          <a:lstStyle/>
          <a:p>
            <a:fld id="{5D54908D-D7DD-4458-A3A9-5EF85E8C7AF3}" type="datetime1">
              <a:rPr lang="en-SG" smtClean="0"/>
              <a:t>6/6/2025</a:t>
            </a:fld>
            <a:endParaRPr lang="en-SG"/>
          </a:p>
        </p:txBody>
      </p:sp>
      <p:sp>
        <p:nvSpPr>
          <p:cNvPr id="5" name="Footer Placeholder 4">
            <a:extLst>
              <a:ext uri="{FF2B5EF4-FFF2-40B4-BE49-F238E27FC236}">
                <a16:creationId xmlns:a16="http://schemas.microsoft.com/office/drawing/2014/main" id="{438F515F-C123-6037-BFF5-629EDEF81BE7}"/>
              </a:ext>
            </a:extLst>
          </p:cNvPr>
          <p:cNvSpPr>
            <a:spLocks noGrp="1"/>
          </p:cNvSpPr>
          <p:nvPr>
            <p:ph type="ftr" sz="quarter" idx="11"/>
          </p:nvPr>
        </p:nvSpPr>
        <p:spPr/>
        <p:txBody>
          <a:bodyPr/>
          <a:lstStyle/>
          <a:p>
            <a:r>
              <a:rPr lang="en-SG"/>
              <a:t>Ref: SAM/ITQ/2024/0007</a:t>
            </a:r>
          </a:p>
        </p:txBody>
      </p:sp>
      <p:sp>
        <p:nvSpPr>
          <p:cNvPr id="6" name="Slide Number Placeholder 5">
            <a:extLst>
              <a:ext uri="{FF2B5EF4-FFF2-40B4-BE49-F238E27FC236}">
                <a16:creationId xmlns:a16="http://schemas.microsoft.com/office/drawing/2014/main" id="{B36A863F-EE5B-6DF5-D40C-23C0FEB5DFC4}"/>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4004107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8C7C6-6889-81E6-BE0F-D3B46A583D9A}"/>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0CB5413B-0804-34EF-6494-2C66E4CA6D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EA89DC99-8140-25B9-5642-C311EFE373FB}"/>
              </a:ext>
            </a:extLst>
          </p:cNvPr>
          <p:cNvSpPr>
            <a:spLocks noGrp="1"/>
          </p:cNvSpPr>
          <p:nvPr>
            <p:ph type="dt" sz="half" idx="10"/>
          </p:nvPr>
        </p:nvSpPr>
        <p:spPr/>
        <p:txBody>
          <a:bodyPr/>
          <a:lstStyle/>
          <a:p>
            <a:fld id="{38CE9787-A8E6-4341-804C-3FEA6759FB50}" type="datetime1">
              <a:rPr lang="en-SG" smtClean="0"/>
              <a:t>6/6/2025</a:t>
            </a:fld>
            <a:endParaRPr lang="en-SG"/>
          </a:p>
        </p:txBody>
      </p:sp>
      <p:sp>
        <p:nvSpPr>
          <p:cNvPr id="5" name="Footer Placeholder 4">
            <a:extLst>
              <a:ext uri="{FF2B5EF4-FFF2-40B4-BE49-F238E27FC236}">
                <a16:creationId xmlns:a16="http://schemas.microsoft.com/office/drawing/2014/main" id="{B2A0F734-65AD-6629-889C-7F81F256FAC0}"/>
              </a:ext>
            </a:extLst>
          </p:cNvPr>
          <p:cNvSpPr>
            <a:spLocks noGrp="1"/>
          </p:cNvSpPr>
          <p:nvPr>
            <p:ph type="ftr" sz="quarter" idx="11"/>
          </p:nvPr>
        </p:nvSpPr>
        <p:spPr/>
        <p:txBody>
          <a:bodyPr/>
          <a:lstStyle/>
          <a:p>
            <a:r>
              <a:rPr lang="en-SG"/>
              <a:t>Ref: SAM/ITQ/2024/0007</a:t>
            </a:r>
          </a:p>
        </p:txBody>
      </p:sp>
      <p:sp>
        <p:nvSpPr>
          <p:cNvPr id="6" name="Slide Number Placeholder 5">
            <a:extLst>
              <a:ext uri="{FF2B5EF4-FFF2-40B4-BE49-F238E27FC236}">
                <a16:creationId xmlns:a16="http://schemas.microsoft.com/office/drawing/2014/main" id="{261AA8C4-55F6-2A6F-D261-34E19312110C}"/>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486296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E3F9B0-EC55-9D4A-D2BE-A390A35C8C4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F07ADD92-D670-CD6B-2CF4-C4ECA6E522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E748555C-68EC-3551-2A36-442BF5989A29}"/>
              </a:ext>
            </a:extLst>
          </p:cNvPr>
          <p:cNvSpPr>
            <a:spLocks noGrp="1"/>
          </p:cNvSpPr>
          <p:nvPr>
            <p:ph type="dt" sz="half" idx="10"/>
          </p:nvPr>
        </p:nvSpPr>
        <p:spPr/>
        <p:txBody>
          <a:bodyPr/>
          <a:lstStyle/>
          <a:p>
            <a:fld id="{5036B624-128A-42A3-AC19-C91057A55CE2}" type="datetime1">
              <a:rPr lang="en-SG" smtClean="0"/>
              <a:t>6/6/2025</a:t>
            </a:fld>
            <a:endParaRPr lang="en-SG"/>
          </a:p>
        </p:txBody>
      </p:sp>
      <p:sp>
        <p:nvSpPr>
          <p:cNvPr id="5" name="Footer Placeholder 4">
            <a:extLst>
              <a:ext uri="{FF2B5EF4-FFF2-40B4-BE49-F238E27FC236}">
                <a16:creationId xmlns:a16="http://schemas.microsoft.com/office/drawing/2014/main" id="{F2C93C58-D4D6-D543-966A-34DDBF1D0630}"/>
              </a:ext>
            </a:extLst>
          </p:cNvPr>
          <p:cNvSpPr>
            <a:spLocks noGrp="1"/>
          </p:cNvSpPr>
          <p:nvPr>
            <p:ph type="ftr" sz="quarter" idx="11"/>
          </p:nvPr>
        </p:nvSpPr>
        <p:spPr/>
        <p:txBody>
          <a:bodyPr/>
          <a:lstStyle/>
          <a:p>
            <a:r>
              <a:rPr lang="en-SG"/>
              <a:t>Ref: SAM/ITQ/2024/0007</a:t>
            </a:r>
          </a:p>
        </p:txBody>
      </p:sp>
      <p:sp>
        <p:nvSpPr>
          <p:cNvPr id="6" name="Slide Number Placeholder 5">
            <a:extLst>
              <a:ext uri="{FF2B5EF4-FFF2-40B4-BE49-F238E27FC236}">
                <a16:creationId xmlns:a16="http://schemas.microsoft.com/office/drawing/2014/main" id="{E9E386A7-EB4C-A3F3-A0C8-DF6CC8FFE4E6}"/>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213572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27ED1-26B1-3D80-6A84-236CE8DB1F95}"/>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A1F99418-642D-537C-0434-35E0A949B1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0BC725F7-1D78-5F0B-6F2E-256A6FB872B1}"/>
              </a:ext>
            </a:extLst>
          </p:cNvPr>
          <p:cNvSpPr>
            <a:spLocks noGrp="1"/>
          </p:cNvSpPr>
          <p:nvPr>
            <p:ph type="dt" sz="half" idx="10"/>
          </p:nvPr>
        </p:nvSpPr>
        <p:spPr/>
        <p:txBody>
          <a:bodyPr/>
          <a:lstStyle/>
          <a:p>
            <a:fld id="{F2796C21-0F8C-46D8-8691-8A2D3DE55EAD}" type="datetime1">
              <a:rPr lang="en-SG" smtClean="0"/>
              <a:t>6/6/2025</a:t>
            </a:fld>
            <a:endParaRPr lang="en-SG"/>
          </a:p>
        </p:txBody>
      </p:sp>
      <p:sp>
        <p:nvSpPr>
          <p:cNvPr id="5" name="Footer Placeholder 4">
            <a:extLst>
              <a:ext uri="{FF2B5EF4-FFF2-40B4-BE49-F238E27FC236}">
                <a16:creationId xmlns:a16="http://schemas.microsoft.com/office/drawing/2014/main" id="{11C97E27-8AF4-708B-2D09-CB84FA9B580E}"/>
              </a:ext>
            </a:extLst>
          </p:cNvPr>
          <p:cNvSpPr>
            <a:spLocks noGrp="1"/>
          </p:cNvSpPr>
          <p:nvPr>
            <p:ph type="ftr" sz="quarter" idx="11"/>
          </p:nvPr>
        </p:nvSpPr>
        <p:spPr/>
        <p:txBody>
          <a:bodyPr/>
          <a:lstStyle/>
          <a:p>
            <a:r>
              <a:rPr lang="en-SG"/>
              <a:t>Ref: SAM/ITQ/2024/0007</a:t>
            </a:r>
          </a:p>
        </p:txBody>
      </p:sp>
      <p:sp>
        <p:nvSpPr>
          <p:cNvPr id="6" name="Slide Number Placeholder 5">
            <a:extLst>
              <a:ext uri="{FF2B5EF4-FFF2-40B4-BE49-F238E27FC236}">
                <a16:creationId xmlns:a16="http://schemas.microsoft.com/office/drawing/2014/main" id="{06E941CA-C26E-7CCA-57F5-FC71F9F9590B}"/>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1232404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B36FB-DCC4-6983-BD1C-B7C12F38D0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2D581A91-846C-2FB4-C58D-3F0FA0BB24C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F75F2F-6A74-D9EF-C6D1-B959CA02EE0B}"/>
              </a:ext>
            </a:extLst>
          </p:cNvPr>
          <p:cNvSpPr>
            <a:spLocks noGrp="1"/>
          </p:cNvSpPr>
          <p:nvPr>
            <p:ph type="dt" sz="half" idx="10"/>
          </p:nvPr>
        </p:nvSpPr>
        <p:spPr/>
        <p:txBody>
          <a:bodyPr/>
          <a:lstStyle/>
          <a:p>
            <a:fld id="{1CBCCB7C-EC49-4187-8ED9-215EB3EBA92A}" type="datetime1">
              <a:rPr lang="en-SG" smtClean="0"/>
              <a:t>6/6/2025</a:t>
            </a:fld>
            <a:endParaRPr lang="en-SG"/>
          </a:p>
        </p:txBody>
      </p:sp>
      <p:sp>
        <p:nvSpPr>
          <p:cNvPr id="5" name="Footer Placeholder 4">
            <a:extLst>
              <a:ext uri="{FF2B5EF4-FFF2-40B4-BE49-F238E27FC236}">
                <a16:creationId xmlns:a16="http://schemas.microsoft.com/office/drawing/2014/main" id="{8537BEDB-6A86-A499-1F53-AFFF86C854D0}"/>
              </a:ext>
            </a:extLst>
          </p:cNvPr>
          <p:cNvSpPr>
            <a:spLocks noGrp="1"/>
          </p:cNvSpPr>
          <p:nvPr>
            <p:ph type="ftr" sz="quarter" idx="11"/>
          </p:nvPr>
        </p:nvSpPr>
        <p:spPr/>
        <p:txBody>
          <a:bodyPr/>
          <a:lstStyle/>
          <a:p>
            <a:r>
              <a:rPr lang="en-SG"/>
              <a:t>Ref: SAM/ITQ/2024/0007</a:t>
            </a:r>
          </a:p>
        </p:txBody>
      </p:sp>
      <p:sp>
        <p:nvSpPr>
          <p:cNvPr id="6" name="Slide Number Placeholder 5">
            <a:extLst>
              <a:ext uri="{FF2B5EF4-FFF2-40B4-BE49-F238E27FC236}">
                <a16:creationId xmlns:a16="http://schemas.microsoft.com/office/drawing/2014/main" id="{358908A5-892B-8D29-B227-58525EF7CB44}"/>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794516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CB7DE-C8FE-5AC6-9438-1A26F653765B}"/>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BABD4729-F3B8-22E2-36FA-D5B9356D1F8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6952F34C-100A-47A1-97F6-2C8863E8436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3B301640-5C72-60D7-63F7-113CC532CE40}"/>
              </a:ext>
            </a:extLst>
          </p:cNvPr>
          <p:cNvSpPr>
            <a:spLocks noGrp="1"/>
          </p:cNvSpPr>
          <p:nvPr>
            <p:ph type="dt" sz="half" idx="10"/>
          </p:nvPr>
        </p:nvSpPr>
        <p:spPr/>
        <p:txBody>
          <a:bodyPr/>
          <a:lstStyle/>
          <a:p>
            <a:fld id="{B09585C7-4D35-439E-9064-7F377657AC8D}" type="datetime1">
              <a:rPr lang="en-SG" smtClean="0"/>
              <a:t>6/6/2025</a:t>
            </a:fld>
            <a:endParaRPr lang="en-SG"/>
          </a:p>
        </p:txBody>
      </p:sp>
      <p:sp>
        <p:nvSpPr>
          <p:cNvPr id="6" name="Footer Placeholder 5">
            <a:extLst>
              <a:ext uri="{FF2B5EF4-FFF2-40B4-BE49-F238E27FC236}">
                <a16:creationId xmlns:a16="http://schemas.microsoft.com/office/drawing/2014/main" id="{41D59707-3CF0-C893-7D50-964A40BAC395}"/>
              </a:ext>
            </a:extLst>
          </p:cNvPr>
          <p:cNvSpPr>
            <a:spLocks noGrp="1"/>
          </p:cNvSpPr>
          <p:nvPr>
            <p:ph type="ftr" sz="quarter" idx="11"/>
          </p:nvPr>
        </p:nvSpPr>
        <p:spPr/>
        <p:txBody>
          <a:bodyPr/>
          <a:lstStyle/>
          <a:p>
            <a:r>
              <a:rPr lang="en-SG"/>
              <a:t>Ref: SAM/ITQ/2024/0007</a:t>
            </a:r>
          </a:p>
        </p:txBody>
      </p:sp>
      <p:sp>
        <p:nvSpPr>
          <p:cNvPr id="7" name="Slide Number Placeholder 6">
            <a:extLst>
              <a:ext uri="{FF2B5EF4-FFF2-40B4-BE49-F238E27FC236}">
                <a16:creationId xmlns:a16="http://schemas.microsoft.com/office/drawing/2014/main" id="{E0EF5B03-446D-316A-5398-CAFF43634B4C}"/>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55117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39B41-C76F-272E-3606-D46000E19082}"/>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5B8B09EA-692C-0E76-53D8-D0C787D4D1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AC35121-DEB5-870A-666C-8A4B4F9949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AB157501-6513-98F7-07EA-E1D01F01B9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27531F-711B-EA62-3C36-EA1CAFA5B84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B24BCFDE-2946-383D-BE8A-D9D9A4EDCE23}"/>
              </a:ext>
            </a:extLst>
          </p:cNvPr>
          <p:cNvSpPr>
            <a:spLocks noGrp="1"/>
          </p:cNvSpPr>
          <p:nvPr>
            <p:ph type="dt" sz="half" idx="10"/>
          </p:nvPr>
        </p:nvSpPr>
        <p:spPr/>
        <p:txBody>
          <a:bodyPr/>
          <a:lstStyle/>
          <a:p>
            <a:fld id="{5B94238C-3BB4-4F0B-A68C-DA1E1599A8A0}" type="datetime1">
              <a:rPr lang="en-SG" smtClean="0"/>
              <a:t>6/6/2025</a:t>
            </a:fld>
            <a:endParaRPr lang="en-SG"/>
          </a:p>
        </p:txBody>
      </p:sp>
      <p:sp>
        <p:nvSpPr>
          <p:cNvPr id="8" name="Footer Placeholder 7">
            <a:extLst>
              <a:ext uri="{FF2B5EF4-FFF2-40B4-BE49-F238E27FC236}">
                <a16:creationId xmlns:a16="http://schemas.microsoft.com/office/drawing/2014/main" id="{B5EA48BF-F895-A915-D5B5-68924E6D48EF}"/>
              </a:ext>
            </a:extLst>
          </p:cNvPr>
          <p:cNvSpPr>
            <a:spLocks noGrp="1"/>
          </p:cNvSpPr>
          <p:nvPr>
            <p:ph type="ftr" sz="quarter" idx="11"/>
          </p:nvPr>
        </p:nvSpPr>
        <p:spPr/>
        <p:txBody>
          <a:bodyPr/>
          <a:lstStyle/>
          <a:p>
            <a:r>
              <a:rPr lang="en-SG"/>
              <a:t>Ref: SAM/ITQ/2024/0007</a:t>
            </a:r>
          </a:p>
        </p:txBody>
      </p:sp>
      <p:sp>
        <p:nvSpPr>
          <p:cNvPr id="9" name="Slide Number Placeholder 8">
            <a:extLst>
              <a:ext uri="{FF2B5EF4-FFF2-40B4-BE49-F238E27FC236}">
                <a16:creationId xmlns:a16="http://schemas.microsoft.com/office/drawing/2014/main" id="{6AABB218-3A32-DF70-6B30-D81C19C393C9}"/>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3829113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4D193-456F-955D-C841-A73AE5A47714}"/>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668F88D3-BEBF-706F-5E84-63044EA90A0A}"/>
              </a:ext>
            </a:extLst>
          </p:cNvPr>
          <p:cNvSpPr>
            <a:spLocks noGrp="1"/>
          </p:cNvSpPr>
          <p:nvPr>
            <p:ph type="dt" sz="half" idx="10"/>
          </p:nvPr>
        </p:nvSpPr>
        <p:spPr/>
        <p:txBody>
          <a:bodyPr/>
          <a:lstStyle/>
          <a:p>
            <a:fld id="{0DDB1850-F085-4453-B235-5F506C98FB5A}" type="datetime1">
              <a:rPr lang="en-SG" smtClean="0"/>
              <a:t>6/6/2025</a:t>
            </a:fld>
            <a:endParaRPr lang="en-SG"/>
          </a:p>
        </p:txBody>
      </p:sp>
      <p:sp>
        <p:nvSpPr>
          <p:cNvPr id="4" name="Footer Placeholder 3">
            <a:extLst>
              <a:ext uri="{FF2B5EF4-FFF2-40B4-BE49-F238E27FC236}">
                <a16:creationId xmlns:a16="http://schemas.microsoft.com/office/drawing/2014/main" id="{6F99D1BC-96C7-A492-02AC-E6024974624C}"/>
              </a:ext>
            </a:extLst>
          </p:cNvPr>
          <p:cNvSpPr>
            <a:spLocks noGrp="1"/>
          </p:cNvSpPr>
          <p:nvPr>
            <p:ph type="ftr" sz="quarter" idx="11"/>
          </p:nvPr>
        </p:nvSpPr>
        <p:spPr/>
        <p:txBody>
          <a:bodyPr/>
          <a:lstStyle/>
          <a:p>
            <a:r>
              <a:rPr lang="en-SG"/>
              <a:t>Ref: SAM/ITQ/2024/0007</a:t>
            </a:r>
          </a:p>
        </p:txBody>
      </p:sp>
      <p:sp>
        <p:nvSpPr>
          <p:cNvPr id="5" name="Slide Number Placeholder 4">
            <a:extLst>
              <a:ext uri="{FF2B5EF4-FFF2-40B4-BE49-F238E27FC236}">
                <a16:creationId xmlns:a16="http://schemas.microsoft.com/office/drawing/2014/main" id="{E969F31D-00CD-F234-BE4A-2B8334509732}"/>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3700940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B35921-747A-B8D0-566D-F1379CEAF650}"/>
              </a:ext>
            </a:extLst>
          </p:cNvPr>
          <p:cNvSpPr>
            <a:spLocks noGrp="1"/>
          </p:cNvSpPr>
          <p:nvPr>
            <p:ph type="dt" sz="half" idx="10"/>
          </p:nvPr>
        </p:nvSpPr>
        <p:spPr/>
        <p:txBody>
          <a:bodyPr/>
          <a:lstStyle/>
          <a:p>
            <a:fld id="{F39504B6-9088-4510-8F3A-74CF9464E42C}" type="datetime1">
              <a:rPr lang="en-SG" smtClean="0"/>
              <a:t>6/6/2025</a:t>
            </a:fld>
            <a:endParaRPr lang="en-SG"/>
          </a:p>
        </p:txBody>
      </p:sp>
      <p:sp>
        <p:nvSpPr>
          <p:cNvPr id="3" name="Footer Placeholder 2">
            <a:extLst>
              <a:ext uri="{FF2B5EF4-FFF2-40B4-BE49-F238E27FC236}">
                <a16:creationId xmlns:a16="http://schemas.microsoft.com/office/drawing/2014/main" id="{F9647258-C364-2007-6D13-9660FC719DC7}"/>
              </a:ext>
            </a:extLst>
          </p:cNvPr>
          <p:cNvSpPr>
            <a:spLocks noGrp="1"/>
          </p:cNvSpPr>
          <p:nvPr>
            <p:ph type="ftr" sz="quarter" idx="11"/>
          </p:nvPr>
        </p:nvSpPr>
        <p:spPr/>
        <p:txBody>
          <a:bodyPr/>
          <a:lstStyle/>
          <a:p>
            <a:r>
              <a:rPr lang="en-SG"/>
              <a:t>Ref: SAM/ITQ/2024/0007</a:t>
            </a:r>
          </a:p>
        </p:txBody>
      </p:sp>
      <p:sp>
        <p:nvSpPr>
          <p:cNvPr id="4" name="Slide Number Placeholder 3">
            <a:extLst>
              <a:ext uri="{FF2B5EF4-FFF2-40B4-BE49-F238E27FC236}">
                <a16:creationId xmlns:a16="http://schemas.microsoft.com/office/drawing/2014/main" id="{2BCC2FB0-2E7F-6A9E-9236-0CBCDDD754D4}"/>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736387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1A87F-0125-9002-D69B-9BDB5B4E48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CCBC157B-4D17-3E65-9435-EE985B9D42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1ACE0244-A5B4-5673-6435-E0A8F1443B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341E6C-FA06-2E28-058F-788AC64835C6}"/>
              </a:ext>
            </a:extLst>
          </p:cNvPr>
          <p:cNvSpPr>
            <a:spLocks noGrp="1"/>
          </p:cNvSpPr>
          <p:nvPr>
            <p:ph type="dt" sz="half" idx="10"/>
          </p:nvPr>
        </p:nvSpPr>
        <p:spPr/>
        <p:txBody>
          <a:bodyPr/>
          <a:lstStyle/>
          <a:p>
            <a:fld id="{D9C78B86-9588-4849-8A40-3E90A11A515F}" type="datetime1">
              <a:rPr lang="en-SG" smtClean="0"/>
              <a:t>6/6/2025</a:t>
            </a:fld>
            <a:endParaRPr lang="en-SG"/>
          </a:p>
        </p:txBody>
      </p:sp>
      <p:sp>
        <p:nvSpPr>
          <p:cNvPr id="6" name="Footer Placeholder 5">
            <a:extLst>
              <a:ext uri="{FF2B5EF4-FFF2-40B4-BE49-F238E27FC236}">
                <a16:creationId xmlns:a16="http://schemas.microsoft.com/office/drawing/2014/main" id="{6494BD53-2E64-0AF0-6468-283D260B6AE1}"/>
              </a:ext>
            </a:extLst>
          </p:cNvPr>
          <p:cNvSpPr>
            <a:spLocks noGrp="1"/>
          </p:cNvSpPr>
          <p:nvPr>
            <p:ph type="ftr" sz="quarter" idx="11"/>
          </p:nvPr>
        </p:nvSpPr>
        <p:spPr/>
        <p:txBody>
          <a:bodyPr/>
          <a:lstStyle/>
          <a:p>
            <a:r>
              <a:rPr lang="en-SG"/>
              <a:t>Ref: SAM/ITQ/2024/0007</a:t>
            </a:r>
          </a:p>
        </p:txBody>
      </p:sp>
      <p:sp>
        <p:nvSpPr>
          <p:cNvPr id="7" name="Slide Number Placeholder 6">
            <a:extLst>
              <a:ext uri="{FF2B5EF4-FFF2-40B4-BE49-F238E27FC236}">
                <a16:creationId xmlns:a16="http://schemas.microsoft.com/office/drawing/2014/main" id="{F233105E-CA9A-C95D-A4B5-276CAFD42CF0}"/>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300739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08E37-0BE0-C2E9-8A3E-494033DC4E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AE9D80A4-67AD-3F2F-44C8-8D6DBCEDF3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E3A4F33C-98AD-9375-0E41-846AA6055E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CEFE82-A0FC-E561-C362-9156C981E88E}"/>
              </a:ext>
            </a:extLst>
          </p:cNvPr>
          <p:cNvSpPr>
            <a:spLocks noGrp="1"/>
          </p:cNvSpPr>
          <p:nvPr>
            <p:ph type="dt" sz="half" idx="10"/>
          </p:nvPr>
        </p:nvSpPr>
        <p:spPr/>
        <p:txBody>
          <a:bodyPr/>
          <a:lstStyle/>
          <a:p>
            <a:fld id="{B55DB956-ACCC-4C7B-B257-177774AE6322}" type="datetime1">
              <a:rPr lang="en-SG" smtClean="0"/>
              <a:t>6/6/2025</a:t>
            </a:fld>
            <a:endParaRPr lang="en-SG"/>
          </a:p>
        </p:txBody>
      </p:sp>
      <p:sp>
        <p:nvSpPr>
          <p:cNvPr id="6" name="Footer Placeholder 5">
            <a:extLst>
              <a:ext uri="{FF2B5EF4-FFF2-40B4-BE49-F238E27FC236}">
                <a16:creationId xmlns:a16="http://schemas.microsoft.com/office/drawing/2014/main" id="{EDE4271C-A2BE-98D6-A02E-ED5C7A7EE316}"/>
              </a:ext>
            </a:extLst>
          </p:cNvPr>
          <p:cNvSpPr>
            <a:spLocks noGrp="1"/>
          </p:cNvSpPr>
          <p:nvPr>
            <p:ph type="ftr" sz="quarter" idx="11"/>
          </p:nvPr>
        </p:nvSpPr>
        <p:spPr/>
        <p:txBody>
          <a:bodyPr/>
          <a:lstStyle/>
          <a:p>
            <a:r>
              <a:rPr lang="en-SG"/>
              <a:t>Ref: SAM/ITQ/2024/0007</a:t>
            </a:r>
          </a:p>
        </p:txBody>
      </p:sp>
      <p:sp>
        <p:nvSpPr>
          <p:cNvPr id="7" name="Slide Number Placeholder 6">
            <a:extLst>
              <a:ext uri="{FF2B5EF4-FFF2-40B4-BE49-F238E27FC236}">
                <a16:creationId xmlns:a16="http://schemas.microsoft.com/office/drawing/2014/main" id="{18E4DC95-46B4-5A3C-BC9E-10C980ED737D}"/>
              </a:ext>
            </a:extLst>
          </p:cNvPr>
          <p:cNvSpPr>
            <a:spLocks noGrp="1"/>
          </p:cNvSpPr>
          <p:nvPr>
            <p:ph type="sldNum" sz="quarter" idx="12"/>
          </p:nvPr>
        </p:nvSpPr>
        <p:spPr/>
        <p:txBody>
          <a:bodyPr/>
          <a:lstStyle/>
          <a:p>
            <a:fld id="{4AD02FAD-FE6E-4065-BB40-B09003146884}" type="slidenum">
              <a:rPr lang="en-SG" smtClean="0"/>
              <a:t>‹#›</a:t>
            </a:fld>
            <a:endParaRPr lang="en-SG"/>
          </a:p>
        </p:txBody>
      </p:sp>
    </p:spTree>
    <p:extLst>
      <p:ext uri="{BB962C8B-B14F-4D97-AF65-F5344CB8AC3E}">
        <p14:creationId xmlns:p14="http://schemas.microsoft.com/office/powerpoint/2010/main" val="2941941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ADFA81-3947-F619-DE01-3CAF8E0CD3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63C7C06E-DE6E-5D8A-A4DE-93FC84BA88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B434BFED-62B6-D3C5-AFD0-7668AA7CF8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F623872-BB3B-425D-BD2B-CBCD30D1F494}" type="datetime1">
              <a:rPr lang="en-SG" smtClean="0"/>
              <a:t>6/6/2025</a:t>
            </a:fld>
            <a:endParaRPr lang="en-SG"/>
          </a:p>
        </p:txBody>
      </p:sp>
      <p:sp>
        <p:nvSpPr>
          <p:cNvPr id="5" name="Footer Placeholder 4">
            <a:extLst>
              <a:ext uri="{FF2B5EF4-FFF2-40B4-BE49-F238E27FC236}">
                <a16:creationId xmlns:a16="http://schemas.microsoft.com/office/drawing/2014/main" id="{D945FDCE-909D-69F1-7D7E-B9AD2DE0372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SG"/>
              <a:t>Ref: SAM/ITQ/2024/0007</a:t>
            </a:r>
          </a:p>
        </p:txBody>
      </p:sp>
      <p:sp>
        <p:nvSpPr>
          <p:cNvPr id="6" name="Slide Number Placeholder 5">
            <a:extLst>
              <a:ext uri="{FF2B5EF4-FFF2-40B4-BE49-F238E27FC236}">
                <a16:creationId xmlns:a16="http://schemas.microsoft.com/office/drawing/2014/main" id="{4538ACDD-8B82-D49A-C3E3-D2BCF92A2C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AD02FAD-FE6E-4065-BB40-B09003146884}" type="slidenum">
              <a:rPr lang="en-SG" smtClean="0"/>
              <a:t>‹#›</a:t>
            </a:fld>
            <a:endParaRPr lang="en-SG"/>
          </a:p>
        </p:txBody>
      </p:sp>
    </p:spTree>
    <p:extLst>
      <p:ext uri="{BB962C8B-B14F-4D97-AF65-F5344CB8AC3E}">
        <p14:creationId xmlns:p14="http://schemas.microsoft.com/office/powerpoint/2010/main" val="29866919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C94CC-52A6-29C6-B587-E71D4AE14E39}"/>
              </a:ext>
            </a:extLst>
          </p:cNvPr>
          <p:cNvSpPr>
            <a:spLocks noGrp="1"/>
          </p:cNvSpPr>
          <p:nvPr>
            <p:ph type="ctrTitle"/>
          </p:nvPr>
        </p:nvSpPr>
        <p:spPr/>
        <p:txBody>
          <a:bodyPr/>
          <a:lstStyle/>
          <a:p>
            <a:r>
              <a:rPr lang="en-US" dirty="0"/>
              <a:t>Annex A – </a:t>
            </a:r>
            <a:br>
              <a:rPr lang="en-US" dirty="0"/>
            </a:br>
            <a:r>
              <a:rPr lang="en-US" dirty="0"/>
              <a:t>Template for Event Proposal</a:t>
            </a:r>
            <a:endParaRPr lang="en-SG" dirty="0"/>
          </a:p>
        </p:txBody>
      </p:sp>
      <p:sp>
        <p:nvSpPr>
          <p:cNvPr id="3" name="Subtitle 2">
            <a:extLst>
              <a:ext uri="{FF2B5EF4-FFF2-40B4-BE49-F238E27FC236}">
                <a16:creationId xmlns:a16="http://schemas.microsoft.com/office/drawing/2014/main" id="{01FD0751-C9E9-9534-87E7-CD21DCE2D7E5}"/>
              </a:ext>
            </a:extLst>
          </p:cNvPr>
          <p:cNvSpPr>
            <a:spLocks noGrp="1"/>
          </p:cNvSpPr>
          <p:nvPr>
            <p:ph type="subTitle" idx="1"/>
          </p:nvPr>
        </p:nvSpPr>
        <p:spPr/>
        <p:txBody>
          <a:bodyPr/>
          <a:lstStyle/>
          <a:p>
            <a:r>
              <a:rPr lang="en-US" dirty="0"/>
              <a:t>2 August 2025, Saturday</a:t>
            </a:r>
            <a:br>
              <a:rPr lang="en-US" dirty="0"/>
            </a:br>
            <a:r>
              <a:rPr lang="en-US" dirty="0"/>
              <a:t>10 am – 5 pm</a:t>
            </a:r>
            <a:endParaRPr lang="en-SG" dirty="0"/>
          </a:p>
        </p:txBody>
      </p:sp>
      <p:sp>
        <p:nvSpPr>
          <p:cNvPr id="4" name="Footer Placeholder 3">
            <a:extLst>
              <a:ext uri="{FF2B5EF4-FFF2-40B4-BE49-F238E27FC236}">
                <a16:creationId xmlns:a16="http://schemas.microsoft.com/office/drawing/2014/main" id="{8B06A3B6-9FD2-21CC-35EA-EBEBBA1F22B4}"/>
              </a:ext>
            </a:extLst>
          </p:cNvPr>
          <p:cNvSpPr>
            <a:spLocks noGrp="1"/>
          </p:cNvSpPr>
          <p:nvPr>
            <p:ph type="ftr" sz="quarter" idx="11"/>
          </p:nvPr>
        </p:nvSpPr>
        <p:spPr/>
        <p:txBody>
          <a:bodyPr/>
          <a:lstStyle/>
          <a:p>
            <a:r>
              <a:rPr lang="en-SG" dirty="0"/>
              <a:t>Ref: SAM/ITQ/2025/0006</a:t>
            </a:r>
          </a:p>
        </p:txBody>
      </p:sp>
    </p:spTree>
    <p:extLst>
      <p:ext uri="{BB962C8B-B14F-4D97-AF65-F5344CB8AC3E}">
        <p14:creationId xmlns:p14="http://schemas.microsoft.com/office/powerpoint/2010/main" val="1162275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E0C10-8114-0403-1A3F-1462C83475BB}"/>
              </a:ext>
            </a:extLst>
          </p:cNvPr>
          <p:cNvSpPr>
            <a:spLocks noGrp="1"/>
          </p:cNvSpPr>
          <p:nvPr>
            <p:ph type="title"/>
          </p:nvPr>
        </p:nvSpPr>
        <p:spPr/>
        <p:txBody>
          <a:bodyPr/>
          <a:lstStyle/>
          <a:p>
            <a:r>
              <a:rPr lang="en-US" dirty="0"/>
              <a:t>Instructions</a:t>
            </a:r>
            <a:endParaRPr lang="en-SG" dirty="0"/>
          </a:p>
        </p:txBody>
      </p:sp>
      <p:sp>
        <p:nvSpPr>
          <p:cNvPr id="3" name="Content Placeholder 2">
            <a:extLst>
              <a:ext uri="{FF2B5EF4-FFF2-40B4-BE49-F238E27FC236}">
                <a16:creationId xmlns:a16="http://schemas.microsoft.com/office/drawing/2014/main" id="{C321067A-7EB4-AA76-AFBC-4AC0C74E090F}"/>
              </a:ext>
            </a:extLst>
          </p:cNvPr>
          <p:cNvSpPr>
            <a:spLocks noGrp="1"/>
          </p:cNvSpPr>
          <p:nvPr>
            <p:ph idx="1"/>
          </p:nvPr>
        </p:nvSpPr>
        <p:spPr/>
        <p:txBody>
          <a:bodyPr>
            <a:normAutofit fontScale="92500" lnSpcReduction="20000"/>
          </a:bodyPr>
          <a:lstStyle/>
          <a:p>
            <a:pPr marL="0" indent="0">
              <a:lnSpc>
                <a:spcPct val="170000"/>
              </a:lnSpc>
              <a:buNone/>
            </a:pPr>
            <a:r>
              <a:rPr lang="en-US" dirty="0"/>
              <a:t>Please go through the mood boards provided to get a sense of the atmosphere and direction of the theme of the art carnival. While it should be festive, fun and lively, the games should not be overly stimulative. The focus will be on art and craft activities. </a:t>
            </a:r>
          </a:p>
          <a:p>
            <a:endParaRPr lang="en-US" dirty="0"/>
          </a:p>
          <a:p>
            <a:pPr marL="514350" indent="-514350">
              <a:buFont typeface="+mj-lt"/>
              <a:buAutoNum type="arabicPeriod"/>
            </a:pPr>
            <a:r>
              <a:rPr lang="en-US" dirty="0"/>
              <a:t>Please duplicate the slide as required.</a:t>
            </a:r>
          </a:p>
          <a:p>
            <a:pPr marL="514350" indent="-514350">
              <a:buFont typeface="+mj-lt"/>
              <a:buAutoNum type="arabicPeriod"/>
            </a:pPr>
            <a:r>
              <a:rPr lang="en-US" dirty="0"/>
              <a:t>Do provide images or samples.</a:t>
            </a:r>
          </a:p>
          <a:p>
            <a:pPr marL="514350" indent="-514350">
              <a:buFont typeface="+mj-lt"/>
              <a:buAutoNum type="arabicPeriod"/>
            </a:pPr>
            <a:r>
              <a:rPr lang="en-US" dirty="0"/>
              <a:t>Programmes should be simple and suitable for all-ages. </a:t>
            </a:r>
          </a:p>
          <a:p>
            <a:pPr marL="0" indent="0">
              <a:buNone/>
            </a:pPr>
            <a:endParaRPr lang="en-SG" dirty="0"/>
          </a:p>
        </p:txBody>
      </p:sp>
      <p:sp>
        <p:nvSpPr>
          <p:cNvPr id="4" name="Footer Placeholder 3">
            <a:extLst>
              <a:ext uri="{FF2B5EF4-FFF2-40B4-BE49-F238E27FC236}">
                <a16:creationId xmlns:a16="http://schemas.microsoft.com/office/drawing/2014/main" id="{3A9F0D78-1A90-3B89-7958-BE01AA6BC2F8}"/>
              </a:ext>
            </a:extLst>
          </p:cNvPr>
          <p:cNvSpPr>
            <a:spLocks noGrp="1"/>
          </p:cNvSpPr>
          <p:nvPr>
            <p:ph type="ftr" sz="quarter" idx="11"/>
          </p:nvPr>
        </p:nvSpPr>
        <p:spPr/>
        <p:txBody>
          <a:bodyPr/>
          <a:lstStyle/>
          <a:p>
            <a:r>
              <a:rPr lang="en-SG" dirty="0"/>
              <a:t>Ref: SAM/ITQ/2025/0006</a:t>
            </a:r>
          </a:p>
        </p:txBody>
      </p:sp>
    </p:spTree>
    <p:extLst>
      <p:ext uri="{BB962C8B-B14F-4D97-AF65-F5344CB8AC3E}">
        <p14:creationId xmlns:p14="http://schemas.microsoft.com/office/powerpoint/2010/main" val="3254812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E0C10-8114-0403-1A3F-1462C83475BB}"/>
              </a:ext>
            </a:extLst>
          </p:cNvPr>
          <p:cNvSpPr>
            <a:spLocks noGrp="1"/>
          </p:cNvSpPr>
          <p:nvPr>
            <p:ph type="title"/>
          </p:nvPr>
        </p:nvSpPr>
        <p:spPr/>
        <p:txBody>
          <a:bodyPr/>
          <a:lstStyle/>
          <a:p>
            <a:r>
              <a:rPr lang="en-US" dirty="0"/>
              <a:t>Mandatory Site Briefing</a:t>
            </a:r>
            <a:endParaRPr lang="en-SG" dirty="0"/>
          </a:p>
        </p:txBody>
      </p:sp>
      <p:sp>
        <p:nvSpPr>
          <p:cNvPr id="3" name="Content Placeholder 2">
            <a:extLst>
              <a:ext uri="{FF2B5EF4-FFF2-40B4-BE49-F238E27FC236}">
                <a16:creationId xmlns:a16="http://schemas.microsoft.com/office/drawing/2014/main" id="{C321067A-7EB4-AA76-AFBC-4AC0C74E090F}"/>
              </a:ext>
            </a:extLst>
          </p:cNvPr>
          <p:cNvSpPr>
            <a:spLocks noGrp="1"/>
          </p:cNvSpPr>
          <p:nvPr>
            <p:ph idx="1"/>
          </p:nvPr>
        </p:nvSpPr>
        <p:spPr/>
        <p:txBody>
          <a:bodyPr>
            <a:normAutofit fontScale="85000" lnSpcReduction="10000"/>
          </a:bodyPr>
          <a:lstStyle/>
          <a:p>
            <a:pPr marL="0" indent="0">
              <a:buNone/>
            </a:pPr>
            <a:r>
              <a:rPr lang="en-US" dirty="0"/>
              <a:t>Vendors are required to attend mandatory site briefing as per details below:</a:t>
            </a:r>
          </a:p>
          <a:p>
            <a:endParaRPr lang="en-US" dirty="0"/>
          </a:p>
          <a:p>
            <a:r>
              <a:rPr lang="en-US" dirty="0"/>
              <a:t>Date: 17 June 2025 </a:t>
            </a:r>
          </a:p>
          <a:p>
            <a:r>
              <a:rPr lang="en-US" dirty="0"/>
              <a:t>Time: 10.00 am – 3.00 pm </a:t>
            </a:r>
          </a:p>
          <a:p>
            <a:r>
              <a:rPr lang="en-US" dirty="0"/>
              <a:t>Location: Blk 39 Tanjong Pagar Distripark, Singapore 089065</a:t>
            </a:r>
          </a:p>
          <a:p>
            <a:r>
              <a:rPr lang="en-US" dirty="0"/>
              <a:t>Contact Person: Chua Qing Hui, chua.qing.hui@singaporeartmuseum.sg </a:t>
            </a:r>
          </a:p>
          <a:p>
            <a:endParaRPr lang="en-US" dirty="0"/>
          </a:p>
          <a:p>
            <a:pPr marL="0" indent="0">
              <a:lnSpc>
                <a:spcPct val="120000"/>
              </a:lnSpc>
              <a:buNone/>
            </a:pPr>
            <a:r>
              <a:rPr lang="en-US" dirty="0"/>
              <a:t>Vendors must register their wish to attend (together with information on the persons attending the site briefing) through email to Chua Qing Hui no later than 16 June 2025, 4.00 pm.</a:t>
            </a:r>
          </a:p>
          <a:p>
            <a:endParaRPr lang="en-SG" dirty="0"/>
          </a:p>
        </p:txBody>
      </p:sp>
      <p:sp>
        <p:nvSpPr>
          <p:cNvPr id="4" name="Footer Placeholder 3">
            <a:extLst>
              <a:ext uri="{FF2B5EF4-FFF2-40B4-BE49-F238E27FC236}">
                <a16:creationId xmlns:a16="http://schemas.microsoft.com/office/drawing/2014/main" id="{48EF1EC6-1FD0-3C42-08ED-227834E322B2}"/>
              </a:ext>
            </a:extLst>
          </p:cNvPr>
          <p:cNvSpPr>
            <a:spLocks noGrp="1"/>
          </p:cNvSpPr>
          <p:nvPr>
            <p:ph type="ftr" sz="quarter" idx="11"/>
          </p:nvPr>
        </p:nvSpPr>
        <p:spPr/>
        <p:txBody>
          <a:bodyPr/>
          <a:lstStyle/>
          <a:p>
            <a:r>
              <a:rPr lang="en-SG" dirty="0"/>
              <a:t>Ref: SAM/ITQ/2025/0006</a:t>
            </a:r>
          </a:p>
        </p:txBody>
      </p:sp>
    </p:spTree>
    <p:extLst>
      <p:ext uri="{BB962C8B-B14F-4D97-AF65-F5344CB8AC3E}">
        <p14:creationId xmlns:p14="http://schemas.microsoft.com/office/powerpoint/2010/main" val="3043452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B1E9B3E2-539B-5DFF-9399-A2032672B005}"/>
              </a:ext>
            </a:extLst>
          </p:cNvPr>
          <p:cNvPicPr>
            <a:picLocks noChangeAspect="1"/>
          </p:cNvPicPr>
          <p:nvPr/>
        </p:nvPicPr>
        <p:blipFill>
          <a:blip r:embed="rId3"/>
          <a:stretch>
            <a:fillRect/>
          </a:stretch>
        </p:blipFill>
        <p:spPr>
          <a:xfrm>
            <a:off x="928736" y="1958454"/>
            <a:ext cx="7457586" cy="715195"/>
          </a:xfrm>
          <a:prstGeom prst="rect">
            <a:avLst/>
          </a:prstGeom>
        </p:spPr>
      </p:pic>
      <p:sp>
        <p:nvSpPr>
          <p:cNvPr id="3" name="Footer Placeholder 2">
            <a:extLst>
              <a:ext uri="{FF2B5EF4-FFF2-40B4-BE49-F238E27FC236}">
                <a16:creationId xmlns:a16="http://schemas.microsoft.com/office/drawing/2014/main" id="{9AA2B978-D429-93E9-9D55-943D7DEA1C8E}"/>
              </a:ext>
            </a:extLst>
          </p:cNvPr>
          <p:cNvSpPr>
            <a:spLocks noGrp="1"/>
          </p:cNvSpPr>
          <p:nvPr>
            <p:ph type="ftr" sz="quarter" idx="11"/>
          </p:nvPr>
        </p:nvSpPr>
        <p:spPr/>
        <p:txBody>
          <a:bodyPr/>
          <a:lstStyle/>
          <a:p>
            <a:r>
              <a:rPr lang="en-SG" dirty="0"/>
              <a:t>Ref: SAM/ITQ/2025/0006</a:t>
            </a:r>
          </a:p>
        </p:txBody>
      </p:sp>
      <p:sp>
        <p:nvSpPr>
          <p:cNvPr id="84" name="TextBox 83">
            <a:extLst>
              <a:ext uri="{FF2B5EF4-FFF2-40B4-BE49-F238E27FC236}">
                <a16:creationId xmlns:a16="http://schemas.microsoft.com/office/drawing/2014/main" id="{50053B93-80CE-7E52-7B01-C0B71D89443F}"/>
              </a:ext>
            </a:extLst>
          </p:cNvPr>
          <p:cNvSpPr txBox="1"/>
          <p:nvPr/>
        </p:nvSpPr>
        <p:spPr>
          <a:xfrm>
            <a:off x="6568" y="6390824"/>
            <a:ext cx="5334000" cy="369332"/>
          </a:xfrm>
          <a:prstGeom prst="rect">
            <a:avLst/>
          </a:prstGeom>
          <a:noFill/>
        </p:spPr>
        <p:txBody>
          <a:bodyPr wrap="square" rtlCol="0">
            <a:spAutoFit/>
          </a:bodyPr>
          <a:lstStyle/>
          <a:p>
            <a:r>
              <a:rPr lang="en-SG" dirty="0"/>
              <a:t>* Not drawn to scale*</a:t>
            </a:r>
          </a:p>
        </p:txBody>
      </p:sp>
      <p:sp>
        <p:nvSpPr>
          <p:cNvPr id="20" name="Title 1">
            <a:extLst>
              <a:ext uri="{FF2B5EF4-FFF2-40B4-BE49-F238E27FC236}">
                <a16:creationId xmlns:a16="http://schemas.microsoft.com/office/drawing/2014/main" id="{D42DF381-74A6-BA83-E4A7-DDEFA4C188BF}"/>
              </a:ext>
            </a:extLst>
          </p:cNvPr>
          <p:cNvSpPr>
            <a:spLocks noGrp="1"/>
          </p:cNvSpPr>
          <p:nvPr>
            <p:ph type="title"/>
          </p:nvPr>
        </p:nvSpPr>
        <p:spPr>
          <a:xfrm>
            <a:off x="838200" y="365125"/>
            <a:ext cx="6500984" cy="1325563"/>
          </a:xfrm>
        </p:spPr>
        <p:txBody>
          <a:bodyPr/>
          <a:lstStyle/>
          <a:p>
            <a:r>
              <a:rPr lang="en-US" dirty="0"/>
              <a:t>Floor Plan</a:t>
            </a:r>
            <a:endParaRPr lang="en-SG" dirty="0"/>
          </a:p>
        </p:txBody>
      </p:sp>
      <p:cxnSp>
        <p:nvCxnSpPr>
          <p:cNvPr id="21" name="Straight Connector 20">
            <a:extLst>
              <a:ext uri="{FF2B5EF4-FFF2-40B4-BE49-F238E27FC236}">
                <a16:creationId xmlns:a16="http://schemas.microsoft.com/office/drawing/2014/main" id="{C5D497DF-1AD8-3C7B-784F-8D66957EE223}"/>
              </a:ext>
            </a:extLst>
          </p:cNvPr>
          <p:cNvCxnSpPr/>
          <p:nvPr/>
        </p:nvCxnSpPr>
        <p:spPr>
          <a:xfrm>
            <a:off x="938457" y="2741190"/>
            <a:ext cx="6852213"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1790EF02-97DB-E802-277C-DD733218108A}"/>
              </a:ext>
            </a:extLst>
          </p:cNvPr>
          <p:cNvCxnSpPr>
            <a:cxnSpLocks/>
          </p:cNvCxnSpPr>
          <p:nvPr/>
        </p:nvCxnSpPr>
        <p:spPr>
          <a:xfrm>
            <a:off x="7790670" y="1928737"/>
            <a:ext cx="486134" cy="0"/>
          </a:xfrm>
          <a:prstGeom prst="line">
            <a:avLst/>
          </a:prstGeom>
          <a:ln w="28575"/>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874F437-D1DC-D072-ECCB-00EA7C1F2501}"/>
              </a:ext>
            </a:extLst>
          </p:cNvPr>
          <p:cNvCxnSpPr>
            <a:cxnSpLocks/>
          </p:cNvCxnSpPr>
          <p:nvPr/>
        </p:nvCxnSpPr>
        <p:spPr>
          <a:xfrm>
            <a:off x="8276804" y="1928736"/>
            <a:ext cx="0" cy="888182"/>
          </a:xfrm>
          <a:prstGeom prst="line">
            <a:avLst/>
          </a:prstGeom>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3954782F-71D6-11DA-6F0F-7964AE427CAB}"/>
              </a:ext>
            </a:extLst>
          </p:cNvPr>
          <p:cNvSpPr/>
          <p:nvPr/>
        </p:nvSpPr>
        <p:spPr>
          <a:xfrm>
            <a:off x="1007903" y="2816918"/>
            <a:ext cx="133108" cy="12900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SG"/>
          </a:p>
        </p:txBody>
      </p:sp>
      <p:sp>
        <p:nvSpPr>
          <p:cNvPr id="32" name="Rectangle 31">
            <a:extLst>
              <a:ext uri="{FF2B5EF4-FFF2-40B4-BE49-F238E27FC236}">
                <a16:creationId xmlns:a16="http://schemas.microsoft.com/office/drawing/2014/main" id="{D0D6B1B9-FF88-F8EF-B14C-EDD1212BEB75}"/>
              </a:ext>
            </a:extLst>
          </p:cNvPr>
          <p:cNvSpPr/>
          <p:nvPr/>
        </p:nvSpPr>
        <p:spPr>
          <a:xfrm>
            <a:off x="2468242" y="2816917"/>
            <a:ext cx="133108" cy="12900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SG"/>
          </a:p>
        </p:txBody>
      </p:sp>
      <p:sp>
        <p:nvSpPr>
          <p:cNvPr id="33" name="Rectangle 32">
            <a:extLst>
              <a:ext uri="{FF2B5EF4-FFF2-40B4-BE49-F238E27FC236}">
                <a16:creationId xmlns:a16="http://schemas.microsoft.com/office/drawing/2014/main" id="{07215374-3CBE-AD58-4715-91B50751FBDF}"/>
              </a:ext>
            </a:extLst>
          </p:cNvPr>
          <p:cNvSpPr/>
          <p:nvPr/>
        </p:nvSpPr>
        <p:spPr>
          <a:xfrm>
            <a:off x="3838394" y="2818644"/>
            <a:ext cx="280687" cy="129004"/>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SG"/>
          </a:p>
        </p:txBody>
      </p:sp>
      <p:sp>
        <p:nvSpPr>
          <p:cNvPr id="34" name="Rectangle 33">
            <a:extLst>
              <a:ext uri="{FF2B5EF4-FFF2-40B4-BE49-F238E27FC236}">
                <a16:creationId xmlns:a16="http://schemas.microsoft.com/office/drawing/2014/main" id="{6BA48A3E-7854-4B9E-A2A7-4D879EDF882F}"/>
              </a:ext>
            </a:extLst>
          </p:cNvPr>
          <p:cNvSpPr/>
          <p:nvPr/>
        </p:nvSpPr>
        <p:spPr>
          <a:xfrm>
            <a:off x="5356125" y="2828633"/>
            <a:ext cx="133108" cy="12900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SG"/>
          </a:p>
        </p:txBody>
      </p:sp>
      <p:sp>
        <p:nvSpPr>
          <p:cNvPr id="35" name="Rectangle 34">
            <a:extLst>
              <a:ext uri="{FF2B5EF4-FFF2-40B4-BE49-F238E27FC236}">
                <a16:creationId xmlns:a16="http://schemas.microsoft.com/office/drawing/2014/main" id="{4970FA34-1FBC-2954-22CB-35B5AB93BE82}"/>
              </a:ext>
            </a:extLst>
          </p:cNvPr>
          <p:cNvSpPr/>
          <p:nvPr/>
        </p:nvSpPr>
        <p:spPr>
          <a:xfrm>
            <a:off x="6779812" y="2828633"/>
            <a:ext cx="133108" cy="12900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SG"/>
          </a:p>
        </p:txBody>
      </p:sp>
      <p:sp>
        <p:nvSpPr>
          <p:cNvPr id="36" name="Rectangle 35">
            <a:extLst>
              <a:ext uri="{FF2B5EF4-FFF2-40B4-BE49-F238E27FC236}">
                <a16:creationId xmlns:a16="http://schemas.microsoft.com/office/drawing/2014/main" id="{5776ACA3-4506-0E05-A1C8-D1B667951122}"/>
              </a:ext>
            </a:extLst>
          </p:cNvPr>
          <p:cNvSpPr/>
          <p:nvPr/>
        </p:nvSpPr>
        <p:spPr>
          <a:xfrm>
            <a:off x="8221824" y="2810889"/>
            <a:ext cx="133108" cy="12900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SG"/>
          </a:p>
        </p:txBody>
      </p:sp>
      <p:cxnSp>
        <p:nvCxnSpPr>
          <p:cNvPr id="38" name="Straight Connector 37">
            <a:extLst>
              <a:ext uri="{FF2B5EF4-FFF2-40B4-BE49-F238E27FC236}">
                <a16:creationId xmlns:a16="http://schemas.microsoft.com/office/drawing/2014/main" id="{2F231425-C92C-281B-CD4D-D2FD3535AC9D}"/>
              </a:ext>
            </a:extLst>
          </p:cNvPr>
          <p:cNvCxnSpPr>
            <a:cxnSpLocks/>
          </p:cNvCxnSpPr>
          <p:nvPr/>
        </p:nvCxnSpPr>
        <p:spPr>
          <a:xfrm>
            <a:off x="7758710" y="2898626"/>
            <a:ext cx="182429" cy="0"/>
          </a:xfrm>
          <a:prstGeom prst="line">
            <a:avLst/>
          </a:prstGeom>
        </p:spPr>
        <p:style>
          <a:lnRef idx="2">
            <a:schemeClr val="accent1"/>
          </a:lnRef>
          <a:fillRef idx="0">
            <a:schemeClr val="accent1"/>
          </a:fillRef>
          <a:effectRef idx="1">
            <a:schemeClr val="accent1"/>
          </a:effectRef>
          <a:fontRef idx="minor">
            <a:schemeClr val="tx1"/>
          </a:fontRef>
        </p:style>
      </p:cxnSp>
      <p:sp>
        <p:nvSpPr>
          <p:cNvPr id="55" name="Rectangle 54">
            <a:extLst>
              <a:ext uri="{FF2B5EF4-FFF2-40B4-BE49-F238E27FC236}">
                <a16:creationId xmlns:a16="http://schemas.microsoft.com/office/drawing/2014/main" id="{D401BB1F-9FEF-90F4-1086-6AACE1F89973}"/>
              </a:ext>
            </a:extLst>
          </p:cNvPr>
          <p:cNvSpPr/>
          <p:nvPr/>
        </p:nvSpPr>
        <p:spPr>
          <a:xfrm>
            <a:off x="8282591" y="1928736"/>
            <a:ext cx="537688" cy="969890"/>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Switch room</a:t>
            </a:r>
            <a:endParaRPr lang="en-SG" sz="800" b="1" dirty="0">
              <a:solidFill>
                <a:schemeClr val="tx1"/>
              </a:solidFill>
            </a:endParaRPr>
          </a:p>
        </p:txBody>
      </p:sp>
      <p:cxnSp>
        <p:nvCxnSpPr>
          <p:cNvPr id="57" name="Straight Connector 56">
            <a:extLst>
              <a:ext uri="{FF2B5EF4-FFF2-40B4-BE49-F238E27FC236}">
                <a16:creationId xmlns:a16="http://schemas.microsoft.com/office/drawing/2014/main" id="{17177207-78DA-C1AD-DE17-43BE77F14831}"/>
              </a:ext>
            </a:extLst>
          </p:cNvPr>
          <p:cNvCxnSpPr>
            <a:cxnSpLocks/>
          </p:cNvCxnSpPr>
          <p:nvPr/>
        </p:nvCxnSpPr>
        <p:spPr>
          <a:xfrm>
            <a:off x="1983488" y="3784674"/>
            <a:ext cx="1304628"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67" name="Straight Connector 66">
            <a:extLst>
              <a:ext uri="{FF2B5EF4-FFF2-40B4-BE49-F238E27FC236}">
                <a16:creationId xmlns:a16="http://schemas.microsoft.com/office/drawing/2014/main" id="{B75B6A8A-A024-E191-5C46-E8A6C43CD6C6}"/>
              </a:ext>
            </a:extLst>
          </p:cNvPr>
          <p:cNvCxnSpPr>
            <a:cxnSpLocks/>
          </p:cNvCxnSpPr>
          <p:nvPr/>
        </p:nvCxnSpPr>
        <p:spPr>
          <a:xfrm>
            <a:off x="1074457" y="3774147"/>
            <a:ext cx="587416"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69" name="Straight Connector 68">
            <a:extLst>
              <a:ext uri="{FF2B5EF4-FFF2-40B4-BE49-F238E27FC236}">
                <a16:creationId xmlns:a16="http://schemas.microsoft.com/office/drawing/2014/main" id="{09EA7B87-805E-5A20-E451-391997737E8E}"/>
              </a:ext>
            </a:extLst>
          </p:cNvPr>
          <p:cNvCxnSpPr>
            <a:cxnSpLocks/>
          </p:cNvCxnSpPr>
          <p:nvPr/>
        </p:nvCxnSpPr>
        <p:spPr>
          <a:xfrm>
            <a:off x="3468216" y="3774147"/>
            <a:ext cx="2556164"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89" name="Straight Connector 88">
            <a:extLst>
              <a:ext uri="{FF2B5EF4-FFF2-40B4-BE49-F238E27FC236}">
                <a16:creationId xmlns:a16="http://schemas.microsoft.com/office/drawing/2014/main" id="{95ABB67A-81FB-4FC6-5B81-917D33EFFF3A}"/>
              </a:ext>
            </a:extLst>
          </p:cNvPr>
          <p:cNvCxnSpPr>
            <a:cxnSpLocks/>
          </p:cNvCxnSpPr>
          <p:nvPr/>
        </p:nvCxnSpPr>
        <p:spPr>
          <a:xfrm>
            <a:off x="6278061" y="3774147"/>
            <a:ext cx="587416"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90" name="Straight Connector 89">
            <a:extLst>
              <a:ext uri="{FF2B5EF4-FFF2-40B4-BE49-F238E27FC236}">
                <a16:creationId xmlns:a16="http://schemas.microsoft.com/office/drawing/2014/main" id="{32500DD1-87BB-D447-82B7-B767ED39159B}"/>
              </a:ext>
            </a:extLst>
          </p:cNvPr>
          <p:cNvCxnSpPr>
            <a:cxnSpLocks/>
          </p:cNvCxnSpPr>
          <p:nvPr/>
        </p:nvCxnSpPr>
        <p:spPr>
          <a:xfrm>
            <a:off x="7790670" y="1928736"/>
            <a:ext cx="0" cy="812454"/>
          </a:xfrm>
          <a:prstGeom prst="line">
            <a:avLst/>
          </a:prstGeom>
          <a:ln w="28575"/>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6D8D0A0B-7ADB-010E-8E14-289803074FC7}"/>
              </a:ext>
            </a:extLst>
          </p:cNvPr>
          <p:cNvCxnSpPr>
            <a:cxnSpLocks/>
          </p:cNvCxnSpPr>
          <p:nvPr/>
        </p:nvCxnSpPr>
        <p:spPr>
          <a:xfrm>
            <a:off x="6863323" y="3774147"/>
            <a:ext cx="0" cy="1794670"/>
          </a:xfrm>
          <a:prstGeom prst="line">
            <a:avLst/>
          </a:prstGeom>
          <a:ln w="28575"/>
        </p:spPr>
        <p:style>
          <a:lnRef idx="2">
            <a:schemeClr val="dk1"/>
          </a:lnRef>
          <a:fillRef idx="0">
            <a:schemeClr val="dk1"/>
          </a:fillRef>
          <a:effectRef idx="1">
            <a:schemeClr val="dk1"/>
          </a:effectRef>
          <a:fontRef idx="minor">
            <a:schemeClr val="tx1"/>
          </a:fontRef>
        </p:style>
      </p:cxnSp>
      <p:cxnSp>
        <p:nvCxnSpPr>
          <p:cNvPr id="95" name="Straight Connector 94">
            <a:extLst>
              <a:ext uri="{FF2B5EF4-FFF2-40B4-BE49-F238E27FC236}">
                <a16:creationId xmlns:a16="http://schemas.microsoft.com/office/drawing/2014/main" id="{ECFEE1AD-6F6B-15DD-A06D-E157484CB6BB}"/>
              </a:ext>
            </a:extLst>
          </p:cNvPr>
          <p:cNvCxnSpPr>
            <a:cxnSpLocks/>
          </p:cNvCxnSpPr>
          <p:nvPr/>
        </p:nvCxnSpPr>
        <p:spPr>
          <a:xfrm flipH="1">
            <a:off x="6863323" y="5568817"/>
            <a:ext cx="544018"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100" name="Straight Connector 99">
            <a:extLst>
              <a:ext uri="{FF2B5EF4-FFF2-40B4-BE49-F238E27FC236}">
                <a16:creationId xmlns:a16="http://schemas.microsoft.com/office/drawing/2014/main" id="{9923565D-3B53-21BD-C2DF-D0EE24976653}"/>
              </a:ext>
            </a:extLst>
          </p:cNvPr>
          <p:cNvCxnSpPr>
            <a:cxnSpLocks/>
          </p:cNvCxnSpPr>
          <p:nvPr/>
        </p:nvCxnSpPr>
        <p:spPr>
          <a:xfrm flipH="1">
            <a:off x="7787852" y="5568817"/>
            <a:ext cx="567080" cy="0"/>
          </a:xfrm>
          <a:prstGeom prst="line">
            <a:avLst/>
          </a:prstGeom>
          <a:ln w="28575"/>
        </p:spPr>
        <p:style>
          <a:lnRef idx="2">
            <a:schemeClr val="dk1"/>
          </a:lnRef>
          <a:fillRef idx="0">
            <a:schemeClr val="dk1"/>
          </a:fillRef>
          <a:effectRef idx="1">
            <a:schemeClr val="dk1"/>
          </a:effectRef>
          <a:fontRef idx="minor">
            <a:schemeClr val="tx1"/>
          </a:fontRef>
        </p:style>
      </p:cxnSp>
      <p:cxnSp>
        <p:nvCxnSpPr>
          <p:cNvPr id="102" name="Straight Connector 101">
            <a:extLst>
              <a:ext uri="{FF2B5EF4-FFF2-40B4-BE49-F238E27FC236}">
                <a16:creationId xmlns:a16="http://schemas.microsoft.com/office/drawing/2014/main" id="{595229E2-AFB2-34E3-4C16-33FDC78A6975}"/>
              </a:ext>
            </a:extLst>
          </p:cNvPr>
          <p:cNvCxnSpPr>
            <a:cxnSpLocks/>
          </p:cNvCxnSpPr>
          <p:nvPr/>
        </p:nvCxnSpPr>
        <p:spPr>
          <a:xfrm flipV="1">
            <a:off x="8350042" y="5568817"/>
            <a:ext cx="0" cy="229773"/>
          </a:xfrm>
          <a:prstGeom prst="line">
            <a:avLst/>
          </a:prstGeom>
          <a:ln w="28575"/>
        </p:spPr>
        <p:style>
          <a:lnRef idx="2">
            <a:schemeClr val="dk1"/>
          </a:lnRef>
          <a:fillRef idx="0">
            <a:schemeClr val="dk1"/>
          </a:fillRef>
          <a:effectRef idx="1">
            <a:schemeClr val="dk1"/>
          </a:effectRef>
          <a:fontRef idx="minor">
            <a:schemeClr val="tx1"/>
          </a:fontRef>
        </p:style>
      </p:cxnSp>
      <p:cxnSp>
        <p:nvCxnSpPr>
          <p:cNvPr id="105" name="Straight Connector 104">
            <a:extLst>
              <a:ext uri="{FF2B5EF4-FFF2-40B4-BE49-F238E27FC236}">
                <a16:creationId xmlns:a16="http://schemas.microsoft.com/office/drawing/2014/main" id="{B5D8258B-A051-F7B5-9C39-027144D2C66E}"/>
              </a:ext>
            </a:extLst>
          </p:cNvPr>
          <p:cNvCxnSpPr>
            <a:cxnSpLocks/>
          </p:cNvCxnSpPr>
          <p:nvPr/>
        </p:nvCxnSpPr>
        <p:spPr>
          <a:xfrm>
            <a:off x="1078916" y="3774147"/>
            <a:ext cx="0" cy="1794670"/>
          </a:xfrm>
          <a:prstGeom prst="line">
            <a:avLst/>
          </a:prstGeom>
          <a:ln w="28575"/>
        </p:spPr>
        <p:style>
          <a:lnRef idx="2">
            <a:schemeClr val="dk1"/>
          </a:lnRef>
          <a:fillRef idx="0">
            <a:schemeClr val="dk1"/>
          </a:fillRef>
          <a:effectRef idx="1">
            <a:schemeClr val="dk1"/>
          </a:effectRef>
          <a:fontRef idx="minor">
            <a:schemeClr val="tx1"/>
          </a:fontRef>
        </p:style>
      </p:cxnSp>
      <p:sp>
        <p:nvSpPr>
          <p:cNvPr id="106" name="TextBox 105">
            <a:extLst>
              <a:ext uri="{FF2B5EF4-FFF2-40B4-BE49-F238E27FC236}">
                <a16:creationId xmlns:a16="http://schemas.microsoft.com/office/drawing/2014/main" id="{F2E63C41-75C5-F9B0-C098-47C48AFB218F}"/>
              </a:ext>
            </a:extLst>
          </p:cNvPr>
          <p:cNvSpPr txBox="1"/>
          <p:nvPr/>
        </p:nvSpPr>
        <p:spPr>
          <a:xfrm>
            <a:off x="7381167" y="2511418"/>
            <a:ext cx="377543" cy="184666"/>
          </a:xfrm>
          <a:prstGeom prst="rect">
            <a:avLst/>
          </a:prstGeom>
          <a:solidFill>
            <a:schemeClr val="accent4">
              <a:lumMod val="20000"/>
              <a:lumOff val="80000"/>
            </a:schemeClr>
          </a:solidFill>
        </p:spPr>
        <p:txBody>
          <a:bodyPr wrap="square" rtlCol="0">
            <a:spAutoFit/>
          </a:bodyPr>
          <a:lstStyle/>
          <a:p>
            <a:r>
              <a:rPr lang="en-SG" sz="600" dirty="0"/>
              <a:t>stairs</a:t>
            </a:r>
          </a:p>
        </p:txBody>
      </p:sp>
      <p:sp>
        <p:nvSpPr>
          <p:cNvPr id="107" name="TextBox 106">
            <a:extLst>
              <a:ext uri="{FF2B5EF4-FFF2-40B4-BE49-F238E27FC236}">
                <a16:creationId xmlns:a16="http://schemas.microsoft.com/office/drawing/2014/main" id="{43723295-6356-F277-74C6-9B9C60BE968C}"/>
              </a:ext>
            </a:extLst>
          </p:cNvPr>
          <p:cNvSpPr txBox="1"/>
          <p:nvPr/>
        </p:nvSpPr>
        <p:spPr>
          <a:xfrm>
            <a:off x="7804520" y="1949707"/>
            <a:ext cx="466498" cy="261610"/>
          </a:xfrm>
          <a:prstGeom prst="rect">
            <a:avLst/>
          </a:prstGeom>
          <a:solidFill>
            <a:schemeClr val="accent4">
              <a:lumMod val="20000"/>
              <a:lumOff val="80000"/>
            </a:schemeClr>
          </a:solidFill>
        </p:spPr>
        <p:txBody>
          <a:bodyPr wrap="square" rtlCol="0">
            <a:spAutoFit/>
          </a:bodyPr>
          <a:lstStyle/>
          <a:p>
            <a:r>
              <a:rPr lang="en-SG" sz="1100" dirty="0"/>
              <a:t>Stair</a:t>
            </a:r>
          </a:p>
        </p:txBody>
      </p:sp>
      <p:cxnSp>
        <p:nvCxnSpPr>
          <p:cNvPr id="108" name="Straight Connector 107">
            <a:extLst>
              <a:ext uri="{FF2B5EF4-FFF2-40B4-BE49-F238E27FC236}">
                <a16:creationId xmlns:a16="http://schemas.microsoft.com/office/drawing/2014/main" id="{F65BC11A-1FB3-288A-6C37-54991556C900}"/>
              </a:ext>
            </a:extLst>
          </p:cNvPr>
          <p:cNvCxnSpPr>
            <a:cxnSpLocks/>
          </p:cNvCxnSpPr>
          <p:nvPr/>
        </p:nvCxnSpPr>
        <p:spPr>
          <a:xfrm>
            <a:off x="7780248" y="2905948"/>
            <a:ext cx="155127" cy="0"/>
          </a:xfrm>
          <a:prstGeom prst="line">
            <a:avLst/>
          </a:prstGeom>
          <a:ln w="28575"/>
        </p:spPr>
        <p:style>
          <a:lnRef idx="2">
            <a:schemeClr val="accent1"/>
          </a:lnRef>
          <a:fillRef idx="0">
            <a:schemeClr val="accent1"/>
          </a:fillRef>
          <a:effectRef idx="1">
            <a:schemeClr val="accent1"/>
          </a:effectRef>
          <a:fontRef idx="minor">
            <a:schemeClr val="tx1"/>
          </a:fontRef>
        </p:style>
      </p:cxnSp>
      <p:sp>
        <p:nvSpPr>
          <p:cNvPr id="111" name="Rectangle 110">
            <a:extLst>
              <a:ext uri="{FF2B5EF4-FFF2-40B4-BE49-F238E27FC236}">
                <a16:creationId xmlns:a16="http://schemas.microsoft.com/office/drawing/2014/main" id="{2574E2A7-970F-90DB-82EE-EA78DABA0B9A}"/>
              </a:ext>
            </a:extLst>
          </p:cNvPr>
          <p:cNvSpPr/>
          <p:nvPr/>
        </p:nvSpPr>
        <p:spPr>
          <a:xfrm>
            <a:off x="7752924" y="3784674"/>
            <a:ext cx="1544748" cy="709024"/>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Lifts</a:t>
            </a:r>
            <a:endParaRPr lang="en-SG" b="1" dirty="0">
              <a:solidFill>
                <a:schemeClr val="tx1"/>
              </a:solidFill>
            </a:endParaRPr>
          </a:p>
        </p:txBody>
      </p:sp>
      <p:sp>
        <p:nvSpPr>
          <p:cNvPr id="2" name="TextBox 1">
            <a:extLst>
              <a:ext uri="{FF2B5EF4-FFF2-40B4-BE49-F238E27FC236}">
                <a16:creationId xmlns:a16="http://schemas.microsoft.com/office/drawing/2014/main" id="{4303F6F9-EBD8-53C3-A12A-4AEEAF985081}"/>
              </a:ext>
            </a:extLst>
          </p:cNvPr>
          <p:cNvSpPr txBox="1"/>
          <p:nvPr/>
        </p:nvSpPr>
        <p:spPr>
          <a:xfrm>
            <a:off x="1936915" y="3754921"/>
            <a:ext cx="476498" cy="369332"/>
          </a:xfrm>
          <a:prstGeom prst="rect">
            <a:avLst/>
          </a:prstGeom>
          <a:noFill/>
        </p:spPr>
        <p:txBody>
          <a:bodyPr wrap="square" rtlCol="0">
            <a:spAutoFit/>
          </a:bodyPr>
          <a:lstStyle/>
          <a:p>
            <a:r>
              <a:rPr lang="en-US" b="1" dirty="0"/>
              <a:t>E</a:t>
            </a:r>
            <a:endParaRPr lang="en-SG" b="1" dirty="0"/>
          </a:p>
        </p:txBody>
      </p:sp>
      <p:sp>
        <p:nvSpPr>
          <p:cNvPr id="17" name="TextBox 16">
            <a:extLst>
              <a:ext uri="{FF2B5EF4-FFF2-40B4-BE49-F238E27FC236}">
                <a16:creationId xmlns:a16="http://schemas.microsoft.com/office/drawing/2014/main" id="{8E614BE6-6430-02F0-9969-D99C9D0977F2}"/>
              </a:ext>
            </a:extLst>
          </p:cNvPr>
          <p:cNvSpPr txBox="1"/>
          <p:nvPr/>
        </p:nvSpPr>
        <p:spPr>
          <a:xfrm>
            <a:off x="3396880" y="3722275"/>
            <a:ext cx="476498" cy="369332"/>
          </a:xfrm>
          <a:prstGeom prst="rect">
            <a:avLst/>
          </a:prstGeom>
          <a:noFill/>
        </p:spPr>
        <p:txBody>
          <a:bodyPr wrap="square" rtlCol="0">
            <a:spAutoFit/>
          </a:bodyPr>
          <a:lstStyle/>
          <a:p>
            <a:r>
              <a:rPr lang="en-US" b="1" dirty="0"/>
              <a:t>E</a:t>
            </a:r>
            <a:endParaRPr lang="en-SG" b="1" dirty="0"/>
          </a:p>
        </p:txBody>
      </p:sp>
      <p:sp>
        <p:nvSpPr>
          <p:cNvPr id="18" name="TextBox 17">
            <a:extLst>
              <a:ext uri="{FF2B5EF4-FFF2-40B4-BE49-F238E27FC236}">
                <a16:creationId xmlns:a16="http://schemas.microsoft.com/office/drawing/2014/main" id="{1D14A672-9D0F-0561-382F-27D7F8E1A4FF}"/>
              </a:ext>
            </a:extLst>
          </p:cNvPr>
          <p:cNvSpPr txBox="1"/>
          <p:nvPr/>
        </p:nvSpPr>
        <p:spPr>
          <a:xfrm>
            <a:off x="6239451" y="3747673"/>
            <a:ext cx="476498" cy="369332"/>
          </a:xfrm>
          <a:prstGeom prst="rect">
            <a:avLst/>
          </a:prstGeom>
          <a:noFill/>
        </p:spPr>
        <p:txBody>
          <a:bodyPr wrap="square" rtlCol="0">
            <a:spAutoFit/>
          </a:bodyPr>
          <a:lstStyle/>
          <a:p>
            <a:r>
              <a:rPr lang="en-US" b="1" dirty="0"/>
              <a:t>E</a:t>
            </a:r>
            <a:endParaRPr lang="en-SG" b="1" dirty="0"/>
          </a:p>
        </p:txBody>
      </p:sp>
      <p:sp>
        <p:nvSpPr>
          <p:cNvPr id="19" name="TextBox 18">
            <a:extLst>
              <a:ext uri="{FF2B5EF4-FFF2-40B4-BE49-F238E27FC236}">
                <a16:creationId xmlns:a16="http://schemas.microsoft.com/office/drawing/2014/main" id="{E808290A-83B4-2DB2-F74E-E697CFD3A191}"/>
              </a:ext>
            </a:extLst>
          </p:cNvPr>
          <p:cNvSpPr txBox="1"/>
          <p:nvPr/>
        </p:nvSpPr>
        <p:spPr>
          <a:xfrm>
            <a:off x="5282821" y="2364557"/>
            <a:ext cx="476498" cy="369332"/>
          </a:xfrm>
          <a:prstGeom prst="rect">
            <a:avLst/>
          </a:prstGeom>
          <a:noFill/>
        </p:spPr>
        <p:txBody>
          <a:bodyPr wrap="square" rtlCol="0">
            <a:spAutoFit/>
          </a:bodyPr>
          <a:lstStyle/>
          <a:p>
            <a:r>
              <a:rPr lang="en-US" b="1" dirty="0"/>
              <a:t>P</a:t>
            </a:r>
            <a:endParaRPr lang="en-SG" b="1" dirty="0"/>
          </a:p>
        </p:txBody>
      </p:sp>
      <p:cxnSp>
        <p:nvCxnSpPr>
          <p:cNvPr id="27" name="Straight Arrow Connector 26">
            <a:extLst>
              <a:ext uri="{FF2B5EF4-FFF2-40B4-BE49-F238E27FC236}">
                <a16:creationId xmlns:a16="http://schemas.microsoft.com/office/drawing/2014/main" id="{EC0148B3-A737-4F6A-2E8A-EC7F4B6DE8DF}"/>
              </a:ext>
            </a:extLst>
          </p:cNvPr>
          <p:cNvCxnSpPr>
            <a:cxnSpLocks/>
          </p:cNvCxnSpPr>
          <p:nvPr/>
        </p:nvCxnSpPr>
        <p:spPr>
          <a:xfrm>
            <a:off x="930506" y="2957638"/>
            <a:ext cx="7951" cy="79728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47587314-9FE3-20F5-5C57-0613A9EAC88E}"/>
              </a:ext>
            </a:extLst>
          </p:cNvPr>
          <p:cNvCxnSpPr>
            <a:cxnSpLocks/>
          </p:cNvCxnSpPr>
          <p:nvPr/>
        </p:nvCxnSpPr>
        <p:spPr>
          <a:xfrm>
            <a:off x="9375971" y="3747673"/>
            <a:ext cx="0" cy="1821144"/>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9" name="TextBox 38">
            <a:extLst>
              <a:ext uri="{FF2B5EF4-FFF2-40B4-BE49-F238E27FC236}">
                <a16:creationId xmlns:a16="http://schemas.microsoft.com/office/drawing/2014/main" id="{020E5242-29E2-4C87-1D3B-4E147F68DCD9}"/>
              </a:ext>
            </a:extLst>
          </p:cNvPr>
          <p:cNvSpPr txBox="1"/>
          <p:nvPr/>
        </p:nvSpPr>
        <p:spPr>
          <a:xfrm>
            <a:off x="9454271" y="4454832"/>
            <a:ext cx="727461" cy="369332"/>
          </a:xfrm>
          <a:prstGeom prst="rect">
            <a:avLst/>
          </a:prstGeom>
          <a:noFill/>
        </p:spPr>
        <p:txBody>
          <a:bodyPr wrap="square" rtlCol="0">
            <a:spAutoFit/>
          </a:bodyPr>
          <a:lstStyle/>
          <a:p>
            <a:r>
              <a:rPr lang="en-US" dirty="0">
                <a:solidFill>
                  <a:srgbClr val="0070C0"/>
                </a:solidFill>
              </a:rPr>
              <a:t>9300</a:t>
            </a:r>
            <a:endParaRPr lang="en-SG" dirty="0">
              <a:solidFill>
                <a:srgbClr val="0070C0"/>
              </a:solidFill>
            </a:endParaRPr>
          </a:p>
        </p:txBody>
      </p:sp>
      <p:sp>
        <p:nvSpPr>
          <p:cNvPr id="40" name="TextBox 39">
            <a:extLst>
              <a:ext uri="{FF2B5EF4-FFF2-40B4-BE49-F238E27FC236}">
                <a16:creationId xmlns:a16="http://schemas.microsoft.com/office/drawing/2014/main" id="{1239F110-D1A6-6774-4BC9-61F935B1A7C2}"/>
              </a:ext>
            </a:extLst>
          </p:cNvPr>
          <p:cNvSpPr txBox="1"/>
          <p:nvPr/>
        </p:nvSpPr>
        <p:spPr>
          <a:xfrm>
            <a:off x="203045" y="3071402"/>
            <a:ext cx="727461" cy="369332"/>
          </a:xfrm>
          <a:prstGeom prst="rect">
            <a:avLst/>
          </a:prstGeom>
          <a:noFill/>
        </p:spPr>
        <p:txBody>
          <a:bodyPr wrap="square" rtlCol="0">
            <a:spAutoFit/>
          </a:bodyPr>
          <a:lstStyle/>
          <a:p>
            <a:r>
              <a:rPr lang="en-US" dirty="0">
                <a:solidFill>
                  <a:srgbClr val="0070C0"/>
                </a:solidFill>
              </a:rPr>
              <a:t>5500</a:t>
            </a:r>
            <a:endParaRPr lang="en-SG" dirty="0">
              <a:solidFill>
                <a:srgbClr val="0070C0"/>
              </a:solidFill>
            </a:endParaRPr>
          </a:p>
        </p:txBody>
      </p:sp>
      <p:sp>
        <p:nvSpPr>
          <p:cNvPr id="45" name="TextBox 44">
            <a:extLst>
              <a:ext uri="{FF2B5EF4-FFF2-40B4-BE49-F238E27FC236}">
                <a16:creationId xmlns:a16="http://schemas.microsoft.com/office/drawing/2014/main" id="{C446C325-48EF-D22D-504A-B2F747BD45DB}"/>
              </a:ext>
            </a:extLst>
          </p:cNvPr>
          <p:cNvSpPr txBox="1"/>
          <p:nvPr/>
        </p:nvSpPr>
        <p:spPr>
          <a:xfrm>
            <a:off x="1447703" y="1911811"/>
            <a:ext cx="727461" cy="369332"/>
          </a:xfrm>
          <a:prstGeom prst="rect">
            <a:avLst/>
          </a:prstGeom>
          <a:noFill/>
        </p:spPr>
        <p:txBody>
          <a:bodyPr wrap="square" rtlCol="0">
            <a:spAutoFit/>
          </a:bodyPr>
          <a:lstStyle/>
          <a:p>
            <a:r>
              <a:rPr lang="en-US" dirty="0">
                <a:solidFill>
                  <a:srgbClr val="0070C0"/>
                </a:solidFill>
              </a:rPr>
              <a:t>9700</a:t>
            </a:r>
            <a:endParaRPr lang="en-SG" dirty="0">
              <a:solidFill>
                <a:srgbClr val="0070C0"/>
              </a:solidFill>
            </a:endParaRPr>
          </a:p>
        </p:txBody>
      </p:sp>
      <p:sp>
        <p:nvSpPr>
          <p:cNvPr id="46" name="TextBox 45">
            <a:extLst>
              <a:ext uri="{FF2B5EF4-FFF2-40B4-BE49-F238E27FC236}">
                <a16:creationId xmlns:a16="http://schemas.microsoft.com/office/drawing/2014/main" id="{98456116-559B-A2FF-0160-14CEB843F987}"/>
              </a:ext>
            </a:extLst>
          </p:cNvPr>
          <p:cNvSpPr txBox="1"/>
          <p:nvPr/>
        </p:nvSpPr>
        <p:spPr>
          <a:xfrm>
            <a:off x="2924385" y="1911811"/>
            <a:ext cx="727461" cy="369332"/>
          </a:xfrm>
          <a:prstGeom prst="rect">
            <a:avLst/>
          </a:prstGeom>
          <a:noFill/>
        </p:spPr>
        <p:txBody>
          <a:bodyPr wrap="square" rtlCol="0">
            <a:spAutoFit/>
          </a:bodyPr>
          <a:lstStyle/>
          <a:p>
            <a:r>
              <a:rPr lang="en-US" dirty="0">
                <a:solidFill>
                  <a:srgbClr val="0070C0"/>
                </a:solidFill>
              </a:rPr>
              <a:t>9700</a:t>
            </a:r>
            <a:endParaRPr lang="en-SG" dirty="0">
              <a:solidFill>
                <a:srgbClr val="0070C0"/>
              </a:solidFill>
            </a:endParaRPr>
          </a:p>
        </p:txBody>
      </p:sp>
      <p:sp>
        <p:nvSpPr>
          <p:cNvPr id="47" name="TextBox 46">
            <a:extLst>
              <a:ext uri="{FF2B5EF4-FFF2-40B4-BE49-F238E27FC236}">
                <a16:creationId xmlns:a16="http://schemas.microsoft.com/office/drawing/2014/main" id="{42BFA182-16F9-2AAF-B1C2-13C889E084B4}"/>
              </a:ext>
            </a:extLst>
          </p:cNvPr>
          <p:cNvSpPr txBox="1"/>
          <p:nvPr/>
        </p:nvSpPr>
        <p:spPr>
          <a:xfrm>
            <a:off x="4402450" y="1911811"/>
            <a:ext cx="727461" cy="369332"/>
          </a:xfrm>
          <a:prstGeom prst="rect">
            <a:avLst/>
          </a:prstGeom>
          <a:noFill/>
        </p:spPr>
        <p:txBody>
          <a:bodyPr wrap="square" rtlCol="0">
            <a:spAutoFit/>
          </a:bodyPr>
          <a:lstStyle/>
          <a:p>
            <a:r>
              <a:rPr lang="en-US" dirty="0">
                <a:solidFill>
                  <a:srgbClr val="0070C0"/>
                </a:solidFill>
              </a:rPr>
              <a:t>9700</a:t>
            </a:r>
            <a:endParaRPr lang="en-SG" dirty="0">
              <a:solidFill>
                <a:srgbClr val="0070C0"/>
              </a:solidFill>
            </a:endParaRPr>
          </a:p>
        </p:txBody>
      </p:sp>
      <p:sp>
        <p:nvSpPr>
          <p:cNvPr id="48" name="TextBox 47">
            <a:extLst>
              <a:ext uri="{FF2B5EF4-FFF2-40B4-BE49-F238E27FC236}">
                <a16:creationId xmlns:a16="http://schemas.microsoft.com/office/drawing/2014/main" id="{A9BA3069-1E61-47D9-1AA9-8B14CD1D06B2}"/>
              </a:ext>
            </a:extLst>
          </p:cNvPr>
          <p:cNvSpPr txBox="1"/>
          <p:nvPr/>
        </p:nvSpPr>
        <p:spPr>
          <a:xfrm>
            <a:off x="5844308" y="1913968"/>
            <a:ext cx="727461" cy="369332"/>
          </a:xfrm>
          <a:prstGeom prst="rect">
            <a:avLst/>
          </a:prstGeom>
          <a:noFill/>
        </p:spPr>
        <p:txBody>
          <a:bodyPr wrap="square" rtlCol="0">
            <a:spAutoFit/>
          </a:bodyPr>
          <a:lstStyle/>
          <a:p>
            <a:r>
              <a:rPr lang="en-US" dirty="0">
                <a:solidFill>
                  <a:srgbClr val="0070C0"/>
                </a:solidFill>
              </a:rPr>
              <a:t>9700</a:t>
            </a:r>
            <a:endParaRPr lang="en-SG" dirty="0">
              <a:solidFill>
                <a:srgbClr val="0070C0"/>
              </a:solidFill>
            </a:endParaRPr>
          </a:p>
        </p:txBody>
      </p:sp>
      <p:sp>
        <p:nvSpPr>
          <p:cNvPr id="49" name="TextBox 48">
            <a:extLst>
              <a:ext uri="{FF2B5EF4-FFF2-40B4-BE49-F238E27FC236}">
                <a16:creationId xmlns:a16="http://schemas.microsoft.com/office/drawing/2014/main" id="{8543CFE8-682A-F2D9-E95C-BB9D7027729F}"/>
              </a:ext>
            </a:extLst>
          </p:cNvPr>
          <p:cNvSpPr txBox="1"/>
          <p:nvPr/>
        </p:nvSpPr>
        <p:spPr>
          <a:xfrm>
            <a:off x="7302316" y="1525634"/>
            <a:ext cx="727461" cy="369332"/>
          </a:xfrm>
          <a:prstGeom prst="rect">
            <a:avLst/>
          </a:prstGeom>
          <a:noFill/>
        </p:spPr>
        <p:txBody>
          <a:bodyPr wrap="square" rtlCol="0">
            <a:spAutoFit/>
          </a:bodyPr>
          <a:lstStyle/>
          <a:p>
            <a:r>
              <a:rPr lang="en-US" dirty="0">
                <a:solidFill>
                  <a:srgbClr val="0070C0"/>
                </a:solidFill>
              </a:rPr>
              <a:t>9700</a:t>
            </a:r>
            <a:endParaRPr lang="en-SG" dirty="0">
              <a:solidFill>
                <a:srgbClr val="0070C0"/>
              </a:solidFill>
            </a:endParaRPr>
          </a:p>
        </p:txBody>
      </p:sp>
      <p:sp>
        <p:nvSpPr>
          <p:cNvPr id="4" name="TextBox 6">
            <a:extLst>
              <a:ext uri="{FF2B5EF4-FFF2-40B4-BE49-F238E27FC236}">
                <a16:creationId xmlns:a16="http://schemas.microsoft.com/office/drawing/2014/main" id="{A562BBAF-1CE4-F661-6714-FA01695A9C13}"/>
              </a:ext>
            </a:extLst>
          </p:cNvPr>
          <p:cNvSpPr txBox="1"/>
          <p:nvPr/>
        </p:nvSpPr>
        <p:spPr>
          <a:xfrm>
            <a:off x="10283453" y="1244952"/>
            <a:ext cx="1661081" cy="286232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dirty="0"/>
              <a:t>Electrical</a:t>
            </a:r>
          </a:p>
          <a:p>
            <a:pPr marL="285750" indent="-285750">
              <a:buFontTx/>
              <a:buChar char="-"/>
            </a:pPr>
            <a:r>
              <a:rPr lang="en-US" sz="1500" dirty="0"/>
              <a:t>Wall mounted 13A (Double)</a:t>
            </a:r>
          </a:p>
          <a:p>
            <a:pPr marL="285750" indent="-285750">
              <a:buFontTx/>
              <a:buChar char="-"/>
            </a:pPr>
            <a:endParaRPr lang="en-US" sz="1500" dirty="0"/>
          </a:p>
          <a:p>
            <a:r>
              <a:rPr lang="en-US" sz="1500" dirty="0"/>
              <a:t>Power Isolator 32A, 3 Phase</a:t>
            </a:r>
          </a:p>
          <a:p>
            <a:endParaRPr lang="en-US" sz="1500" dirty="0"/>
          </a:p>
          <a:p>
            <a:endParaRPr lang="en-US" sz="1500" dirty="0"/>
          </a:p>
          <a:p>
            <a:r>
              <a:rPr lang="en-US" sz="1500" dirty="0"/>
              <a:t>Staircase</a:t>
            </a:r>
          </a:p>
          <a:p>
            <a:endParaRPr lang="en-US" sz="1500" dirty="0"/>
          </a:p>
          <a:p>
            <a:r>
              <a:rPr lang="en-US" sz="1500" dirty="0"/>
              <a:t>Pillars</a:t>
            </a:r>
          </a:p>
          <a:p>
            <a:endParaRPr lang="en-US" sz="1500" dirty="0"/>
          </a:p>
        </p:txBody>
      </p:sp>
      <p:sp>
        <p:nvSpPr>
          <p:cNvPr id="5" name="TextBox 4">
            <a:extLst>
              <a:ext uri="{FF2B5EF4-FFF2-40B4-BE49-F238E27FC236}">
                <a16:creationId xmlns:a16="http://schemas.microsoft.com/office/drawing/2014/main" id="{841603A5-F9EA-1312-A25F-17C16C0535EF}"/>
              </a:ext>
            </a:extLst>
          </p:cNvPr>
          <p:cNvSpPr txBox="1"/>
          <p:nvPr/>
        </p:nvSpPr>
        <p:spPr>
          <a:xfrm>
            <a:off x="10210965" y="780038"/>
            <a:ext cx="949723"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u="sng" dirty="0"/>
              <a:t>Legend</a:t>
            </a:r>
            <a:endParaRPr lang="en-SG" b="1" u="sng" dirty="0"/>
          </a:p>
        </p:txBody>
      </p:sp>
      <p:sp>
        <p:nvSpPr>
          <p:cNvPr id="6" name="Rectangle 5">
            <a:extLst>
              <a:ext uri="{FF2B5EF4-FFF2-40B4-BE49-F238E27FC236}">
                <a16:creationId xmlns:a16="http://schemas.microsoft.com/office/drawing/2014/main" id="{BB12DC0C-DD23-77E2-9F42-F9FDC56E850E}"/>
              </a:ext>
            </a:extLst>
          </p:cNvPr>
          <p:cNvSpPr/>
          <p:nvPr/>
        </p:nvSpPr>
        <p:spPr>
          <a:xfrm>
            <a:off x="9577095" y="701497"/>
            <a:ext cx="2352399" cy="3415508"/>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7" name="TextBox 6">
            <a:extLst>
              <a:ext uri="{FF2B5EF4-FFF2-40B4-BE49-F238E27FC236}">
                <a16:creationId xmlns:a16="http://schemas.microsoft.com/office/drawing/2014/main" id="{892F97C4-ACC0-4B0E-27AE-BCC5DE7013D1}"/>
              </a:ext>
            </a:extLst>
          </p:cNvPr>
          <p:cNvSpPr txBox="1"/>
          <p:nvPr/>
        </p:nvSpPr>
        <p:spPr>
          <a:xfrm>
            <a:off x="9646315" y="3071402"/>
            <a:ext cx="621509" cy="307777"/>
          </a:xfrm>
          <a:prstGeom prst="rect">
            <a:avLst/>
          </a:prstGeom>
          <a:solidFill>
            <a:schemeClr val="accent4">
              <a:lumMod val="20000"/>
              <a:lumOff val="80000"/>
            </a:schemeClr>
          </a:solidFill>
        </p:spPr>
        <p:txBody>
          <a:bodyPr wrap="square" rtlCol="0">
            <a:spAutoFit/>
          </a:bodyPr>
          <a:lstStyle/>
          <a:p>
            <a:r>
              <a:rPr lang="en-SG" sz="1400" dirty="0"/>
              <a:t>stairs</a:t>
            </a:r>
          </a:p>
        </p:txBody>
      </p:sp>
      <p:sp>
        <p:nvSpPr>
          <p:cNvPr id="8" name="Rectangle 7">
            <a:extLst>
              <a:ext uri="{FF2B5EF4-FFF2-40B4-BE49-F238E27FC236}">
                <a16:creationId xmlns:a16="http://schemas.microsoft.com/office/drawing/2014/main" id="{E820D720-897C-7FBC-F926-89DCB7AD27F1}"/>
              </a:ext>
            </a:extLst>
          </p:cNvPr>
          <p:cNvSpPr/>
          <p:nvPr/>
        </p:nvSpPr>
        <p:spPr>
          <a:xfrm>
            <a:off x="9891700" y="3635141"/>
            <a:ext cx="198580" cy="16373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SG">
              <a:highlight>
                <a:srgbClr val="FFFF00"/>
              </a:highlight>
            </a:endParaRPr>
          </a:p>
        </p:txBody>
      </p:sp>
      <p:sp>
        <p:nvSpPr>
          <p:cNvPr id="9" name="TextBox 8">
            <a:extLst>
              <a:ext uri="{FF2B5EF4-FFF2-40B4-BE49-F238E27FC236}">
                <a16:creationId xmlns:a16="http://schemas.microsoft.com/office/drawing/2014/main" id="{99D64E2A-D7B5-6104-6568-F916176EA10E}"/>
              </a:ext>
            </a:extLst>
          </p:cNvPr>
          <p:cNvSpPr txBox="1"/>
          <p:nvPr/>
        </p:nvSpPr>
        <p:spPr>
          <a:xfrm>
            <a:off x="9769921" y="1391723"/>
            <a:ext cx="476498" cy="1477328"/>
          </a:xfrm>
          <a:prstGeom prst="rect">
            <a:avLst/>
          </a:prstGeom>
          <a:noFill/>
        </p:spPr>
        <p:txBody>
          <a:bodyPr wrap="square" rtlCol="0">
            <a:spAutoFit/>
          </a:bodyPr>
          <a:lstStyle/>
          <a:p>
            <a:r>
              <a:rPr lang="en-US" b="1" dirty="0"/>
              <a:t>E</a:t>
            </a:r>
          </a:p>
          <a:p>
            <a:endParaRPr lang="en-US" b="1" dirty="0"/>
          </a:p>
          <a:p>
            <a:endParaRPr lang="en-US" b="1" dirty="0"/>
          </a:p>
          <a:p>
            <a:r>
              <a:rPr lang="en-US" b="1" dirty="0"/>
              <a:t>P</a:t>
            </a:r>
          </a:p>
          <a:p>
            <a:endParaRPr lang="en-SG" b="1" dirty="0"/>
          </a:p>
        </p:txBody>
      </p:sp>
      <p:sp>
        <p:nvSpPr>
          <p:cNvPr id="14" name="TextBox 13">
            <a:extLst>
              <a:ext uri="{FF2B5EF4-FFF2-40B4-BE49-F238E27FC236}">
                <a16:creationId xmlns:a16="http://schemas.microsoft.com/office/drawing/2014/main" id="{D367B764-EE6B-E969-5043-8BE05C796EB9}"/>
              </a:ext>
            </a:extLst>
          </p:cNvPr>
          <p:cNvSpPr txBox="1"/>
          <p:nvPr/>
        </p:nvSpPr>
        <p:spPr>
          <a:xfrm>
            <a:off x="6829926" y="4148982"/>
            <a:ext cx="476498" cy="369332"/>
          </a:xfrm>
          <a:prstGeom prst="rect">
            <a:avLst/>
          </a:prstGeom>
          <a:noFill/>
        </p:spPr>
        <p:txBody>
          <a:bodyPr wrap="square" rtlCol="0">
            <a:spAutoFit/>
          </a:bodyPr>
          <a:lstStyle/>
          <a:p>
            <a:r>
              <a:rPr lang="en-US" b="1" dirty="0"/>
              <a:t>E</a:t>
            </a:r>
            <a:endParaRPr lang="en-SG" b="1" dirty="0"/>
          </a:p>
        </p:txBody>
      </p:sp>
      <p:sp>
        <p:nvSpPr>
          <p:cNvPr id="15" name="TextBox 14">
            <a:extLst>
              <a:ext uri="{FF2B5EF4-FFF2-40B4-BE49-F238E27FC236}">
                <a16:creationId xmlns:a16="http://schemas.microsoft.com/office/drawing/2014/main" id="{5AD03743-7847-881E-FC58-052BEB72CB62}"/>
              </a:ext>
            </a:extLst>
          </p:cNvPr>
          <p:cNvSpPr txBox="1"/>
          <p:nvPr/>
        </p:nvSpPr>
        <p:spPr>
          <a:xfrm>
            <a:off x="7481418" y="4129133"/>
            <a:ext cx="476498" cy="369332"/>
          </a:xfrm>
          <a:prstGeom prst="rect">
            <a:avLst/>
          </a:prstGeom>
          <a:noFill/>
        </p:spPr>
        <p:txBody>
          <a:bodyPr wrap="square" rtlCol="0">
            <a:spAutoFit/>
          </a:bodyPr>
          <a:lstStyle/>
          <a:p>
            <a:r>
              <a:rPr lang="en-US" b="1" dirty="0"/>
              <a:t>E</a:t>
            </a:r>
            <a:endParaRPr lang="en-SG" b="1" dirty="0"/>
          </a:p>
        </p:txBody>
      </p:sp>
    </p:spTree>
    <p:extLst>
      <p:ext uri="{BB962C8B-B14F-4D97-AF65-F5344CB8AC3E}">
        <p14:creationId xmlns:p14="http://schemas.microsoft.com/office/powerpoint/2010/main" val="2259249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E0C10-8114-0403-1A3F-1462C83475BB}"/>
              </a:ext>
            </a:extLst>
          </p:cNvPr>
          <p:cNvSpPr>
            <a:spLocks noGrp="1"/>
          </p:cNvSpPr>
          <p:nvPr>
            <p:ph type="title"/>
          </p:nvPr>
        </p:nvSpPr>
        <p:spPr/>
        <p:txBody>
          <a:bodyPr/>
          <a:lstStyle/>
          <a:p>
            <a:r>
              <a:rPr lang="en-US" dirty="0"/>
              <a:t>I – Design and Décor</a:t>
            </a:r>
            <a:endParaRPr lang="en-SG" dirty="0"/>
          </a:p>
        </p:txBody>
      </p:sp>
      <p:sp>
        <p:nvSpPr>
          <p:cNvPr id="3" name="Content Placeholder 2">
            <a:extLst>
              <a:ext uri="{FF2B5EF4-FFF2-40B4-BE49-F238E27FC236}">
                <a16:creationId xmlns:a16="http://schemas.microsoft.com/office/drawing/2014/main" id="{C321067A-7EB4-AA76-AFBC-4AC0C74E090F}"/>
              </a:ext>
            </a:extLst>
          </p:cNvPr>
          <p:cNvSpPr>
            <a:spLocks noGrp="1"/>
          </p:cNvSpPr>
          <p:nvPr>
            <p:ph idx="1"/>
          </p:nvPr>
        </p:nvSpPr>
        <p:spPr>
          <a:xfrm>
            <a:off x="838200" y="1825625"/>
            <a:ext cx="2764859" cy="4351338"/>
          </a:xfrm>
        </p:spPr>
        <p:txBody>
          <a:bodyPr/>
          <a:lstStyle/>
          <a:p>
            <a:r>
              <a:rPr lang="en-US" dirty="0"/>
              <a:t>Booth Design</a:t>
            </a:r>
            <a:endParaRPr lang="en-SG" dirty="0"/>
          </a:p>
          <a:p>
            <a:pPr lvl="1"/>
            <a:r>
              <a:rPr lang="en-SG" dirty="0"/>
              <a:t>To provide a sample of the type of booth.</a:t>
            </a:r>
          </a:p>
          <a:p>
            <a:pPr lvl="1"/>
            <a:r>
              <a:rPr lang="en-SG" dirty="0"/>
              <a:t>Provide a mock-up of the design of the booth.</a:t>
            </a:r>
            <a:endParaRPr lang="en-US" dirty="0"/>
          </a:p>
        </p:txBody>
      </p:sp>
      <p:sp>
        <p:nvSpPr>
          <p:cNvPr id="4" name="Footer Placeholder 3">
            <a:extLst>
              <a:ext uri="{FF2B5EF4-FFF2-40B4-BE49-F238E27FC236}">
                <a16:creationId xmlns:a16="http://schemas.microsoft.com/office/drawing/2014/main" id="{8531E146-FCD0-5751-69F4-064675774ADD}"/>
              </a:ext>
            </a:extLst>
          </p:cNvPr>
          <p:cNvSpPr>
            <a:spLocks noGrp="1"/>
          </p:cNvSpPr>
          <p:nvPr>
            <p:ph type="ftr" sz="quarter" idx="11"/>
          </p:nvPr>
        </p:nvSpPr>
        <p:spPr/>
        <p:txBody>
          <a:bodyPr/>
          <a:lstStyle/>
          <a:p>
            <a:r>
              <a:rPr lang="en-SG" dirty="0"/>
              <a:t>Ref: SAM/ITQ/2025/0006</a:t>
            </a:r>
          </a:p>
        </p:txBody>
      </p:sp>
      <p:pic>
        <p:nvPicPr>
          <p:cNvPr id="6" name="Picture 5">
            <a:extLst>
              <a:ext uri="{FF2B5EF4-FFF2-40B4-BE49-F238E27FC236}">
                <a16:creationId xmlns:a16="http://schemas.microsoft.com/office/drawing/2014/main" id="{6FA99DF8-B42B-E7F3-A910-4DEEE08707E6}"/>
              </a:ext>
            </a:extLst>
          </p:cNvPr>
          <p:cNvPicPr>
            <a:picLocks noChangeAspect="1"/>
          </p:cNvPicPr>
          <p:nvPr/>
        </p:nvPicPr>
        <p:blipFill>
          <a:blip r:embed="rId2"/>
          <a:stretch>
            <a:fillRect/>
          </a:stretch>
        </p:blipFill>
        <p:spPr>
          <a:xfrm>
            <a:off x="3815205" y="1849180"/>
            <a:ext cx="2466724" cy="4009477"/>
          </a:xfrm>
          <a:prstGeom prst="rect">
            <a:avLst/>
          </a:prstGeom>
        </p:spPr>
      </p:pic>
      <p:sp>
        <p:nvSpPr>
          <p:cNvPr id="7" name="Rectangle 6">
            <a:extLst>
              <a:ext uri="{FF2B5EF4-FFF2-40B4-BE49-F238E27FC236}">
                <a16:creationId xmlns:a16="http://schemas.microsoft.com/office/drawing/2014/main" id="{768EA061-CC44-EFD5-37BB-C5D25D6E47D6}"/>
              </a:ext>
            </a:extLst>
          </p:cNvPr>
          <p:cNvSpPr/>
          <p:nvPr/>
        </p:nvSpPr>
        <p:spPr>
          <a:xfrm>
            <a:off x="6701430" y="958507"/>
            <a:ext cx="4792578" cy="1391511"/>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8" name="Rectangle 7">
            <a:extLst>
              <a:ext uri="{FF2B5EF4-FFF2-40B4-BE49-F238E27FC236}">
                <a16:creationId xmlns:a16="http://schemas.microsoft.com/office/drawing/2014/main" id="{DFD03AE5-94CA-D7EA-C865-7B8BA7112BC2}"/>
              </a:ext>
            </a:extLst>
          </p:cNvPr>
          <p:cNvSpPr/>
          <p:nvPr/>
        </p:nvSpPr>
        <p:spPr>
          <a:xfrm>
            <a:off x="6701430" y="2864349"/>
            <a:ext cx="4792578" cy="297767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11" name="TextBox 10">
            <a:extLst>
              <a:ext uri="{FF2B5EF4-FFF2-40B4-BE49-F238E27FC236}">
                <a16:creationId xmlns:a16="http://schemas.microsoft.com/office/drawing/2014/main" id="{93B515C8-2D4E-96EF-204A-1AC0F8D549AC}"/>
              </a:ext>
            </a:extLst>
          </p:cNvPr>
          <p:cNvSpPr txBox="1"/>
          <p:nvPr/>
        </p:nvSpPr>
        <p:spPr>
          <a:xfrm>
            <a:off x="6701430" y="2350018"/>
            <a:ext cx="1694207" cy="369332"/>
          </a:xfrm>
          <a:prstGeom prst="rect">
            <a:avLst/>
          </a:prstGeom>
          <a:noFill/>
        </p:spPr>
        <p:txBody>
          <a:bodyPr wrap="square" rtlCol="0">
            <a:spAutoFit/>
          </a:bodyPr>
          <a:lstStyle/>
          <a:p>
            <a:r>
              <a:rPr lang="en-SG" dirty="0"/>
              <a:t>Booth Banner</a:t>
            </a:r>
          </a:p>
        </p:txBody>
      </p:sp>
      <p:sp>
        <p:nvSpPr>
          <p:cNvPr id="12" name="TextBox 11">
            <a:extLst>
              <a:ext uri="{FF2B5EF4-FFF2-40B4-BE49-F238E27FC236}">
                <a16:creationId xmlns:a16="http://schemas.microsoft.com/office/drawing/2014/main" id="{430F2067-2F7B-8639-DA2B-39279454C724}"/>
              </a:ext>
            </a:extLst>
          </p:cNvPr>
          <p:cNvSpPr txBox="1"/>
          <p:nvPr/>
        </p:nvSpPr>
        <p:spPr>
          <a:xfrm>
            <a:off x="6701430" y="5858657"/>
            <a:ext cx="1694207" cy="369332"/>
          </a:xfrm>
          <a:prstGeom prst="rect">
            <a:avLst/>
          </a:prstGeom>
          <a:noFill/>
        </p:spPr>
        <p:txBody>
          <a:bodyPr wrap="square" rtlCol="0">
            <a:spAutoFit/>
          </a:bodyPr>
          <a:lstStyle/>
          <a:p>
            <a:r>
              <a:rPr lang="en-SG" dirty="0"/>
              <a:t>Booth Design</a:t>
            </a:r>
          </a:p>
        </p:txBody>
      </p:sp>
    </p:spTree>
    <p:extLst>
      <p:ext uri="{BB962C8B-B14F-4D97-AF65-F5344CB8AC3E}">
        <p14:creationId xmlns:p14="http://schemas.microsoft.com/office/powerpoint/2010/main" val="226369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1AED-4C05-0EC1-A8FC-A44B174F60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9D93D-2863-A754-F4FE-E1A28E9F1C8E}"/>
              </a:ext>
            </a:extLst>
          </p:cNvPr>
          <p:cNvSpPr>
            <a:spLocks noGrp="1"/>
          </p:cNvSpPr>
          <p:nvPr>
            <p:ph type="title"/>
          </p:nvPr>
        </p:nvSpPr>
        <p:spPr/>
        <p:txBody>
          <a:bodyPr/>
          <a:lstStyle/>
          <a:p>
            <a:r>
              <a:rPr lang="en-US" dirty="0"/>
              <a:t>I – Design and Décor</a:t>
            </a:r>
            <a:endParaRPr lang="en-SG" dirty="0"/>
          </a:p>
        </p:txBody>
      </p:sp>
      <p:sp>
        <p:nvSpPr>
          <p:cNvPr id="3" name="Content Placeholder 2">
            <a:extLst>
              <a:ext uri="{FF2B5EF4-FFF2-40B4-BE49-F238E27FC236}">
                <a16:creationId xmlns:a16="http://schemas.microsoft.com/office/drawing/2014/main" id="{0F0EE719-4407-D353-7A64-EE3B3286E8D6}"/>
              </a:ext>
            </a:extLst>
          </p:cNvPr>
          <p:cNvSpPr>
            <a:spLocks noGrp="1"/>
          </p:cNvSpPr>
          <p:nvPr>
            <p:ph idx="1"/>
          </p:nvPr>
        </p:nvSpPr>
        <p:spPr>
          <a:xfrm>
            <a:off x="838200" y="1825625"/>
            <a:ext cx="7098792" cy="1027303"/>
          </a:xfrm>
        </p:spPr>
        <p:txBody>
          <a:bodyPr>
            <a:normAutofit fontScale="92500"/>
          </a:bodyPr>
          <a:lstStyle/>
          <a:p>
            <a:r>
              <a:rPr lang="en-US" dirty="0"/>
              <a:t>Photo opportunities</a:t>
            </a:r>
            <a:br>
              <a:rPr lang="en-US" dirty="0"/>
            </a:br>
            <a:r>
              <a:rPr lang="en-US" dirty="0"/>
              <a:t>To provide examples of photo-opportunities.</a:t>
            </a:r>
            <a:endParaRPr lang="en-SG" dirty="0"/>
          </a:p>
        </p:txBody>
      </p:sp>
      <p:sp>
        <p:nvSpPr>
          <p:cNvPr id="4" name="Footer Placeholder 3">
            <a:extLst>
              <a:ext uri="{FF2B5EF4-FFF2-40B4-BE49-F238E27FC236}">
                <a16:creationId xmlns:a16="http://schemas.microsoft.com/office/drawing/2014/main" id="{72BAB938-44F7-9758-E057-0E9D24A52FEC}"/>
              </a:ext>
            </a:extLst>
          </p:cNvPr>
          <p:cNvSpPr>
            <a:spLocks noGrp="1"/>
          </p:cNvSpPr>
          <p:nvPr>
            <p:ph type="ftr" sz="quarter" idx="11"/>
          </p:nvPr>
        </p:nvSpPr>
        <p:spPr/>
        <p:txBody>
          <a:bodyPr/>
          <a:lstStyle/>
          <a:p>
            <a:r>
              <a:rPr lang="en-SG" dirty="0"/>
              <a:t>Ref: SAM/ITQ/2025/0006</a:t>
            </a:r>
          </a:p>
        </p:txBody>
      </p:sp>
    </p:spTree>
    <p:extLst>
      <p:ext uri="{BB962C8B-B14F-4D97-AF65-F5344CB8AC3E}">
        <p14:creationId xmlns:p14="http://schemas.microsoft.com/office/powerpoint/2010/main" val="2185870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A88BB-742E-C263-CC5D-4A348FB081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F696B29-3C68-E807-9D41-54C753FE1829}"/>
              </a:ext>
            </a:extLst>
          </p:cNvPr>
          <p:cNvSpPr>
            <a:spLocks noGrp="1"/>
          </p:cNvSpPr>
          <p:nvPr>
            <p:ph type="title"/>
          </p:nvPr>
        </p:nvSpPr>
        <p:spPr/>
        <p:txBody>
          <a:bodyPr/>
          <a:lstStyle/>
          <a:p>
            <a:r>
              <a:rPr lang="en-US" dirty="0"/>
              <a:t>II – Activities and Games</a:t>
            </a:r>
            <a:endParaRPr lang="en-SG" dirty="0"/>
          </a:p>
        </p:txBody>
      </p:sp>
      <p:sp>
        <p:nvSpPr>
          <p:cNvPr id="3" name="Content Placeholder 2">
            <a:extLst>
              <a:ext uri="{FF2B5EF4-FFF2-40B4-BE49-F238E27FC236}">
                <a16:creationId xmlns:a16="http://schemas.microsoft.com/office/drawing/2014/main" id="{1D36ECFA-FF36-55D8-238E-C3BA35388BEA}"/>
              </a:ext>
            </a:extLst>
          </p:cNvPr>
          <p:cNvSpPr>
            <a:spLocks noGrp="1"/>
          </p:cNvSpPr>
          <p:nvPr>
            <p:ph idx="1"/>
          </p:nvPr>
        </p:nvSpPr>
        <p:spPr>
          <a:xfrm>
            <a:off x="838200" y="1825625"/>
            <a:ext cx="10783824" cy="1027303"/>
          </a:xfrm>
        </p:spPr>
        <p:txBody>
          <a:bodyPr>
            <a:normAutofit/>
          </a:bodyPr>
          <a:lstStyle/>
          <a:p>
            <a:r>
              <a:rPr lang="en-US" dirty="0"/>
              <a:t>To propose and provide photos of proposed activities and games.</a:t>
            </a:r>
            <a:endParaRPr lang="en-SG" dirty="0"/>
          </a:p>
        </p:txBody>
      </p:sp>
      <p:sp>
        <p:nvSpPr>
          <p:cNvPr id="4" name="Footer Placeholder 3">
            <a:extLst>
              <a:ext uri="{FF2B5EF4-FFF2-40B4-BE49-F238E27FC236}">
                <a16:creationId xmlns:a16="http://schemas.microsoft.com/office/drawing/2014/main" id="{F1380944-0751-1C1D-0E4D-7CE0047C780F}"/>
              </a:ext>
            </a:extLst>
          </p:cNvPr>
          <p:cNvSpPr>
            <a:spLocks noGrp="1"/>
          </p:cNvSpPr>
          <p:nvPr>
            <p:ph type="ftr" sz="quarter" idx="11"/>
          </p:nvPr>
        </p:nvSpPr>
        <p:spPr/>
        <p:txBody>
          <a:bodyPr/>
          <a:lstStyle/>
          <a:p>
            <a:r>
              <a:rPr lang="en-SG" dirty="0"/>
              <a:t>Ref: SAM/ITQ/2025/0006</a:t>
            </a:r>
          </a:p>
        </p:txBody>
      </p:sp>
    </p:spTree>
    <p:extLst>
      <p:ext uri="{BB962C8B-B14F-4D97-AF65-F5344CB8AC3E}">
        <p14:creationId xmlns:p14="http://schemas.microsoft.com/office/powerpoint/2010/main" val="3934501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12BD9-9F8F-F663-BC92-6906DABF20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E6B9F2-C556-B45A-EC49-3E942FE46B31}"/>
              </a:ext>
            </a:extLst>
          </p:cNvPr>
          <p:cNvSpPr>
            <a:spLocks noGrp="1"/>
          </p:cNvSpPr>
          <p:nvPr>
            <p:ph type="title"/>
          </p:nvPr>
        </p:nvSpPr>
        <p:spPr/>
        <p:txBody>
          <a:bodyPr/>
          <a:lstStyle/>
          <a:p>
            <a:r>
              <a:rPr lang="en-US" dirty="0"/>
              <a:t>III – Food and Beverage</a:t>
            </a:r>
            <a:endParaRPr lang="en-SG" dirty="0"/>
          </a:p>
        </p:txBody>
      </p:sp>
      <p:sp>
        <p:nvSpPr>
          <p:cNvPr id="3" name="Content Placeholder 2">
            <a:extLst>
              <a:ext uri="{FF2B5EF4-FFF2-40B4-BE49-F238E27FC236}">
                <a16:creationId xmlns:a16="http://schemas.microsoft.com/office/drawing/2014/main" id="{7FDC45AE-E32C-2092-BE0E-B449F975BE6C}"/>
              </a:ext>
            </a:extLst>
          </p:cNvPr>
          <p:cNvSpPr>
            <a:spLocks noGrp="1"/>
          </p:cNvSpPr>
          <p:nvPr>
            <p:ph idx="1"/>
          </p:nvPr>
        </p:nvSpPr>
        <p:spPr>
          <a:xfrm>
            <a:off x="838199" y="1825625"/>
            <a:ext cx="10904621" cy="1027303"/>
          </a:xfrm>
        </p:spPr>
        <p:txBody>
          <a:bodyPr>
            <a:normAutofit/>
          </a:bodyPr>
          <a:lstStyle/>
          <a:p>
            <a:r>
              <a:rPr lang="en-US" dirty="0"/>
              <a:t>To propose and provide photos of proposed halal food and beverage.</a:t>
            </a:r>
            <a:endParaRPr lang="en-SG" dirty="0"/>
          </a:p>
        </p:txBody>
      </p:sp>
      <p:sp>
        <p:nvSpPr>
          <p:cNvPr id="4" name="Footer Placeholder 3">
            <a:extLst>
              <a:ext uri="{FF2B5EF4-FFF2-40B4-BE49-F238E27FC236}">
                <a16:creationId xmlns:a16="http://schemas.microsoft.com/office/drawing/2014/main" id="{F90C18C0-5512-89CE-BDF2-B9C4D20C1DA6}"/>
              </a:ext>
            </a:extLst>
          </p:cNvPr>
          <p:cNvSpPr>
            <a:spLocks noGrp="1"/>
          </p:cNvSpPr>
          <p:nvPr>
            <p:ph type="ftr" sz="quarter" idx="11"/>
          </p:nvPr>
        </p:nvSpPr>
        <p:spPr/>
        <p:txBody>
          <a:bodyPr/>
          <a:lstStyle/>
          <a:p>
            <a:r>
              <a:rPr lang="en-SG" dirty="0"/>
              <a:t>Ref: SAM/ITQ/2025/0006</a:t>
            </a:r>
          </a:p>
        </p:txBody>
      </p:sp>
    </p:spTree>
    <p:extLst>
      <p:ext uri="{BB962C8B-B14F-4D97-AF65-F5344CB8AC3E}">
        <p14:creationId xmlns:p14="http://schemas.microsoft.com/office/powerpoint/2010/main" val="17247893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2a9cbbe-f706-4d9a-b122-4242d64b7192" xsi:nil="true"/>
    <lcf76f155ced4ddcb4097134ff3c332f xmlns="2ac851e2-a89f-468a-929a-e10ebec03dd0">
      <Terms xmlns="http://schemas.microsoft.com/office/infopath/2007/PartnerControls"/>
    </lcf76f155ced4ddcb4097134ff3c332f>
    <_dlc_DocId xmlns="f2a9cbbe-f706-4d9a-b122-4242d64b7192">ZQ6DTX36PYR4-2118276471-84844</_dlc_DocId>
    <_dlc_DocIdUrl xmlns="f2a9cbbe-f706-4d9a-b122-4242d64b7192">
      <Url>https://singaporeartmuseum.sharepoint.com/sites/SAMCloud/_layouts/15/DocIdRedir.aspx?ID=ZQ6DTX36PYR4-2118276471-84844</Url>
      <Description>ZQ6DTX36PYR4-2118276471-84844</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9A950F0002B14DA5AFD853EB4DC25E" ma:contentTypeVersion="18" ma:contentTypeDescription="Create a new document." ma:contentTypeScope="" ma:versionID="94d00953a0837d7eb36082e315589420">
  <xsd:schema xmlns:xsd="http://www.w3.org/2001/XMLSchema" xmlns:xs="http://www.w3.org/2001/XMLSchema" xmlns:p="http://schemas.microsoft.com/office/2006/metadata/properties" xmlns:ns2="f2a9cbbe-f706-4d9a-b122-4242d64b7192" xmlns:ns3="2ac851e2-a89f-468a-929a-e10ebec03dd0" targetNamespace="http://schemas.microsoft.com/office/2006/metadata/properties" ma:root="true" ma:fieldsID="830abd7959fcf809edc43ee0381aa3ec" ns2:_="" ns3:_="">
    <xsd:import namespace="f2a9cbbe-f706-4d9a-b122-4242d64b7192"/>
    <xsd:import namespace="2ac851e2-a89f-468a-929a-e10ebec03dd0"/>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a9cbbe-f706-4d9a-b122-4242d64b719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a27bf6a1-a33c-4266-9849-81882f939124}" ma:internalName="TaxCatchAll" ma:showField="CatchAllData" ma:web="f2a9cbbe-f706-4d9a-b122-4242d64b719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ac851e2-a89f-468a-929a-e10ebec03dd0"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c2e2935-6616-4948-b4b7-6d95f7c32d8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8052602-D844-4F23-A174-68AA0FC8FF10}">
  <ds:schemaRefs>
    <ds:schemaRef ds:uri="http://schemas.microsoft.com/sharepoint/v3/contenttype/forms"/>
  </ds:schemaRefs>
</ds:datastoreItem>
</file>

<file path=customXml/itemProps2.xml><?xml version="1.0" encoding="utf-8"?>
<ds:datastoreItem xmlns:ds="http://schemas.openxmlformats.org/officeDocument/2006/customXml" ds:itemID="{2C3A44F0-C7C3-4F45-BF2A-A6F1C103BE71}">
  <ds:schemaRefs>
    <ds:schemaRef ds:uri="http://purl.org/dc/elements/1.1/"/>
    <ds:schemaRef ds:uri="http://schemas.microsoft.com/office/infopath/2007/PartnerControls"/>
    <ds:schemaRef ds:uri="http://schemas.openxmlformats.org/package/2006/metadata/core-properties"/>
    <ds:schemaRef ds:uri="http://purl.org/dc/terms/"/>
    <ds:schemaRef ds:uri="fc720e54-8234-4fbc-8a0f-594e3fbd29b6"/>
    <ds:schemaRef ds:uri="http://purl.org/dc/dcmitype/"/>
    <ds:schemaRef ds:uri="http://schemas.microsoft.com/office/2006/documentManagement/types"/>
    <ds:schemaRef ds:uri="7c9f646a-129e-416e-a58c-a29b198e0544"/>
    <ds:schemaRef ds:uri="http://schemas.microsoft.com/office/2006/metadata/properties"/>
    <ds:schemaRef ds:uri="http://www.w3.org/XML/1998/namespace"/>
    <ds:schemaRef ds:uri="b51436cd-be4f-4ce0-8a18-ed3eb6052c72"/>
    <ds:schemaRef ds:uri="abf99694-df77-4113-9c34-b398dbd1f5e6"/>
    <ds:schemaRef ds:uri="f2a9cbbe-f706-4d9a-b122-4242d64b7192"/>
    <ds:schemaRef ds:uri="2ac851e2-a89f-468a-929a-e10ebec03dd0"/>
  </ds:schemaRefs>
</ds:datastoreItem>
</file>

<file path=customXml/itemProps3.xml><?xml version="1.0" encoding="utf-8"?>
<ds:datastoreItem xmlns:ds="http://schemas.openxmlformats.org/officeDocument/2006/customXml" ds:itemID="{00C081CB-5DC1-4CF5-9211-FB248AE431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a9cbbe-f706-4d9a-b122-4242d64b7192"/>
    <ds:schemaRef ds:uri="2ac851e2-a89f-468a-929a-e10ebec03d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F14B883-C59C-462F-A760-8E20132477D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1504</TotalTime>
  <Words>363</Words>
  <Application>Microsoft Office PowerPoint</Application>
  <PresentationFormat>Widescreen</PresentationFormat>
  <Paragraphs>72</Paragraphs>
  <Slides>8</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Aptos</vt:lpstr>
      <vt:lpstr>Aptos Display</vt:lpstr>
      <vt:lpstr>Arial</vt:lpstr>
      <vt:lpstr>Office Theme</vt:lpstr>
      <vt:lpstr>Annex A –  Template for Event Proposal</vt:lpstr>
      <vt:lpstr>Instructions</vt:lpstr>
      <vt:lpstr>Mandatory Site Briefing</vt:lpstr>
      <vt:lpstr>Floor Plan</vt:lpstr>
      <vt:lpstr>I – Design and Décor</vt:lpstr>
      <vt:lpstr>I – Design and Décor</vt:lpstr>
      <vt:lpstr>II – Activities and Games</vt:lpstr>
      <vt:lpstr>III – Food and Beverage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Annex A –  Template for Event Proposal</dc:title>
  <dc:creator>Chua Qing Hui (SAM)</dc:creator>
  <cp:lastModifiedBy>Kelly Ng (SAM)</cp:lastModifiedBy>
  <cp:revision>5</cp:revision>
  <dcterms:created xsi:type="dcterms:W3CDTF">2024-05-20T06:14:15Z</dcterms:created>
  <dcterms:modified xsi:type="dcterms:W3CDTF">2025-06-06T06:16:54Z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0x010100769A950F0002B14DA5AFD853EB4DC25E</vt:lpwstr>
  </property>
  <property fmtid="{D5CDD505-2E9C-101B-9397-08002B2CF9AE}" pid="3" name="MediaServiceImageTags">
    <vt:lpwstr/>
  </property>
  <property fmtid="{D5CDD505-2E9C-101B-9397-08002B2CF9AE}" pid="4" name="_dlc_DocIdItemGuid">
    <vt:lpwstr>ce8d022d-d289-4d46-a8dc-ae38d07c5da8</vt:lpwstr>
  </property>
</Properties>
</file>